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7"/>
  </p:notesMasterIdLst>
  <p:handoutMasterIdLst>
    <p:handoutMasterId r:id="rId38"/>
  </p:handoutMasterIdLst>
  <p:sldIdLst>
    <p:sldId id="331" r:id="rId2"/>
    <p:sldId id="363" r:id="rId3"/>
    <p:sldId id="408" r:id="rId4"/>
    <p:sldId id="379" r:id="rId5"/>
    <p:sldId id="380" r:id="rId6"/>
    <p:sldId id="409" r:id="rId7"/>
    <p:sldId id="332" r:id="rId8"/>
    <p:sldId id="334" r:id="rId9"/>
    <p:sldId id="364" r:id="rId10"/>
    <p:sldId id="405" r:id="rId11"/>
    <p:sldId id="419" r:id="rId12"/>
    <p:sldId id="357" r:id="rId13"/>
    <p:sldId id="354" r:id="rId14"/>
    <p:sldId id="406" r:id="rId15"/>
    <p:sldId id="361" r:id="rId16"/>
    <p:sldId id="407" r:id="rId17"/>
    <p:sldId id="410" r:id="rId18"/>
    <p:sldId id="383" r:id="rId19"/>
    <p:sldId id="411" r:id="rId20"/>
    <p:sldId id="412" r:id="rId21"/>
    <p:sldId id="414" r:id="rId22"/>
    <p:sldId id="418" r:id="rId23"/>
    <p:sldId id="397" r:id="rId24"/>
    <p:sldId id="385" r:id="rId25"/>
    <p:sldId id="386" r:id="rId26"/>
    <p:sldId id="384" r:id="rId27"/>
    <p:sldId id="387" r:id="rId28"/>
    <p:sldId id="382" r:id="rId29"/>
    <p:sldId id="393" r:id="rId30"/>
    <p:sldId id="391" r:id="rId31"/>
    <p:sldId id="359" r:id="rId32"/>
    <p:sldId id="338" r:id="rId33"/>
    <p:sldId id="337" r:id="rId34"/>
    <p:sldId id="349" r:id="rId35"/>
    <p:sldId id="352" r:id="rId36"/>
  </p:sldIdLst>
  <p:sldSz cx="9144000" cy="6858000" type="screen4x3"/>
  <p:notesSz cx="6794500" cy="992505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orient="horz" pos="1705">
          <p15:clr>
            <a:srgbClr val="A4A3A4"/>
          </p15:clr>
        </p15:guide>
        <p15:guide id="3" orient="horz" pos="3521">
          <p15:clr>
            <a:srgbClr val="A4A3A4"/>
          </p15:clr>
        </p15:guide>
        <p15:guide id="4" pos="5449">
          <p15:clr>
            <a:srgbClr val="A4A3A4"/>
          </p15:clr>
        </p15:guide>
        <p15:guide id="5" pos="328">
          <p15:clr>
            <a:srgbClr val="A4A3A4"/>
          </p15:clr>
        </p15:guide>
        <p15:guide id="6"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FF"/>
    <a:srgbClr val="333333"/>
    <a:srgbClr val="FF0066"/>
    <a:srgbClr val="33CCCC"/>
    <a:srgbClr val="E53418"/>
    <a:srgbClr val="B5CA82"/>
    <a:srgbClr val="91AC6B"/>
    <a:srgbClr val="41BEFF"/>
    <a:srgbClr val="CA2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6429" autoAdjust="0"/>
  </p:normalViewPr>
  <p:slideViewPr>
    <p:cSldViewPr snapToGrid="0">
      <p:cViewPr varScale="1">
        <p:scale>
          <a:sx n="114" d="100"/>
          <a:sy n="114" d="100"/>
        </p:scale>
        <p:origin x="1278" y="102"/>
      </p:cViewPr>
      <p:guideLst>
        <p:guide orient="horz" pos="1162"/>
        <p:guide orient="horz" pos="1705"/>
        <p:guide orient="horz" pos="3521"/>
        <p:guide pos="5449"/>
        <p:guide pos="32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72"/>
    </p:cViewPr>
  </p:sorterViewPr>
  <p:notesViewPr>
    <p:cSldViewPr snapToGrid="0">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3296" y="184372"/>
            <a:ext cx="3346920"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52195" y="184372"/>
            <a:ext cx="2113844"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68881EDE-3DA0-462B-BBED-BC29A34D2055}" type="slidenum">
              <a:rPr lang="de-DE"/>
              <a:pPr>
                <a:defRPr/>
              </a:pPr>
              <a:t>‹#›</a:t>
            </a:fld>
            <a:endParaRPr lang="de-DE" dirty="0"/>
          </a:p>
        </p:txBody>
      </p:sp>
    </p:spTree>
    <p:extLst>
      <p:ext uri="{BB962C8B-B14F-4D97-AF65-F5344CB8AC3E}">
        <p14:creationId xmlns:p14="http://schemas.microsoft.com/office/powerpoint/2010/main" val="405031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50217"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5124" name="Rectangle 4"/>
          <p:cNvSpPr>
            <a:spLocks noGrp="1" noRot="1" noChangeAspect="1" noChangeArrowheads="1" noTextEdit="1"/>
          </p:cNvSpPr>
          <p:nvPr>
            <p:ph type="sldImg" idx="2"/>
          </p:nvPr>
        </p:nvSpPr>
        <p:spPr bwMode="auto">
          <a:xfrm>
            <a:off x="917575" y="744538"/>
            <a:ext cx="4959350"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05934" y="4714399"/>
            <a:ext cx="4982633" cy="446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102" name="Rectangle 6"/>
          <p:cNvSpPr>
            <a:spLocks noGrp="1" noChangeArrowheads="1"/>
          </p:cNvSpPr>
          <p:nvPr>
            <p:ph type="ftr" sz="quarter" idx="4"/>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29F936BC-64E0-4739-8677-77CC437BC27B}" type="slidenum">
              <a:rPr lang="de-DE"/>
              <a:pPr>
                <a:defRPr/>
              </a:pPr>
              <a:t>‹#›</a:t>
            </a:fld>
            <a:endParaRPr lang="de-DE" dirty="0"/>
          </a:p>
        </p:txBody>
      </p:sp>
    </p:spTree>
    <p:extLst>
      <p:ext uri="{BB962C8B-B14F-4D97-AF65-F5344CB8AC3E}">
        <p14:creationId xmlns:p14="http://schemas.microsoft.com/office/powerpoint/2010/main" val="176122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a:t>
            </a:fld>
            <a:endParaRPr lang="de-DE" dirty="0"/>
          </a:p>
        </p:txBody>
      </p:sp>
    </p:spTree>
    <p:extLst>
      <p:ext uri="{BB962C8B-B14F-4D97-AF65-F5344CB8AC3E}">
        <p14:creationId xmlns:p14="http://schemas.microsoft.com/office/powerpoint/2010/main" val="37838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Dehnmessstreifen</a:t>
            </a:r>
            <a:endParaRPr lang="de-DE" dirty="0"/>
          </a:p>
          <a:p>
            <a:endParaRPr lang="de-DE" dirty="0"/>
          </a:p>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33</a:t>
            </a:fld>
            <a:endParaRPr lang="de-DE"/>
          </a:p>
        </p:txBody>
      </p:sp>
    </p:spTree>
    <p:extLst>
      <p:ext uri="{BB962C8B-B14F-4D97-AF65-F5344CB8AC3E}">
        <p14:creationId xmlns:p14="http://schemas.microsoft.com/office/powerpoint/2010/main" val="35028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34</a:t>
            </a:fld>
            <a:endParaRPr lang="de-DE"/>
          </a:p>
        </p:txBody>
      </p:sp>
    </p:spTree>
    <p:extLst>
      <p:ext uri="{BB962C8B-B14F-4D97-AF65-F5344CB8AC3E}">
        <p14:creationId xmlns:p14="http://schemas.microsoft.com/office/powerpoint/2010/main" val="7393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möchte</a:t>
            </a:r>
            <a:r>
              <a:rPr lang="de-DE" baseline="0" dirty="0"/>
              <a:t> erst auf </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a:t>
            </a:fld>
            <a:endParaRPr lang="de-DE" dirty="0"/>
          </a:p>
        </p:txBody>
      </p:sp>
    </p:spTree>
    <p:extLst>
      <p:ext uri="{BB962C8B-B14F-4D97-AF65-F5344CB8AC3E}">
        <p14:creationId xmlns:p14="http://schemas.microsoft.com/office/powerpoint/2010/main" val="9160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Nach der Einführung und </a:t>
            </a:r>
            <a:r>
              <a:rPr lang="de-DE" baseline="0" dirty="0"/>
              <a:t>der Stand der Technik </a:t>
            </a:r>
            <a:r>
              <a:rPr lang="de-DE" dirty="0"/>
              <a:t>werde</a:t>
            </a:r>
            <a:r>
              <a:rPr lang="de-DE" baseline="0" dirty="0"/>
              <a:t> ich über die Ablauf des Projektes reden, und anschließend über die Ergebnisse und Diskussion.</a:t>
            </a:r>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7</a:t>
            </a:fld>
            <a:endParaRPr lang="de-DE"/>
          </a:p>
        </p:txBody>
      </p:sp>
    </p:spTree>
    <p:extLst>
      <p:ext uri="{BB962C8B-B14F-4D97-AF65-F5344CB8AC3E}">
        <p14:creationId xmlns:p14="http://schemas.microsoft.com/office/powerpoint/2010/main" val="380413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8</a:t>
            </a:fld>
            <a:endParaRPr lang="de-DE"/>
          </a:p>
        </p:txBody>
      </p:sp>
    </p:spTree>
    <p:extLst>
      <p:ext uri="{BB962C8B-B14F-4D97-AF65-F5344CB8AC3E}">
        <p14:creationId xmlns:p14="http://schemas.microsoft.com/office/powerpoint/2010/main" val="27775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P. Verstärkung</a:t>
            </a:r>
          </a:p>
          <a:p>
            <a:r>
              <a:rPr lang="de-DE" dirty="0"/>
              <a:t>D. Derivativ</a:t>
            </a:r>
          </a:p>
          <a:p>
            <a:r>
              <a:rPr lang="de-DE" dirty="0"/>
              <a:t>I. Integral</a:t>
            </a:r>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12</a:t>
            </a:fld>
            <a:endParaRPr lang="de-DE"/>
          </a:p>
        </p:txBody>
      </p:sp>
    </p:spTree>
    <p:extLst>
      <p:ext uri="{BB962C8B-B14F-4D97-AF65-F5344CB8AC3E}">
        <p14:creationId xmlns:p14="http://schemas.microsoft.com/office/powerpoint/2010/main" val="3490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Einstellregeln nach Ziegler-Nichols</a:t>
            </a:r>
            <a:r>
              <a:rPr lang="de-DE" baseline="0" dirty="0"/>
              <a:t> meist ohne Modellbildung – wenn Inbetriebnahme ohne Schäden möglich</a:t>
            </a:r>
          </a:p>
          <a:p>
            <a:endParaRPr lang="de-DE" baseline="0" dirty="0"/>
          </a:p>
          <a:p>
            <a:r>
              <a:rPr lang="de-DE" baseline="0" dirty="0"/>
              <a:t>Sonst Modellbildung</a:t>
            </a:r>
          </a:p>
          <a:p>
            <a:endParaRPr lang="de-DE" baseline="0" dirty="0"/>
          </a:p>
          <a:p>
            <a:r>
              <a:rPr lang="de-DE" sz="1200" b="0" i="0" u="none" strike="noStrike" kern="1200" baseline="0" dirty="0">
                <a:solidFill>
                  <a:schemeClr val="tx1"/>
                </a:solidFill>
                <a:latin typeface="Arial" pitchFamily="34" charset="0"/>
                <a:ea typeface="+mn-ea"/>
                <a:cs typeface="+mn-cs"/>
              </a:rPr>
              <a:t>Kritische </a:t>
            </a:r>
            <a:r>
              <a:rPr lang="de-DE" sz="1200" b="0" i="0" u="none" strike="noStrike" kern="1200" baseline="0" dirty="0" err="1">
                <a:solidFill>
                  <a:schemeClr val="tx1"/>
                </a:solidFill>
                <a:latin typeface="Arial" pitchFamily="34" charset="0"/>
                <a:ea typeface="+mn-ea"/>
                <a:cs typeface="+mn-cs"/>
              </a:rPr>
              <a:t>Verstär</a:t>
            </a:r>
            <a:r>
              <a:rPr lang="de-DE" sz="1200" b="0" i="0" u="none" strike="noStrike" kern="1200" baseline="0" dirty="0">
                <a:solidFill>
                  <a:schemeClr val="tx1"/>
                </a:solidFill>
                <a:latin typeface="Arial" pitchFamily="34" charset="0"/>
                <a:ea typeface="+mn-ea"/>
                <a:cs typeface="+mn-cs"/>
              </a:rPr>
              <a:t>- P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0,5 </a:t>
            </a:r>
            <a:r>
              <a:rPr lang="de-DE" sz="1200" b="0" i="0" u="none" strike="noStrike" kern="1200" baseline="0" dirty="0" err="1">
                <a:solidFill>
                  <a:schemeClr val="tx1"/>
                </a:solidFill>
                <a:latin typeface="Arial" pitchFamily="34" charset="0"/>
                <a:ea typeface="+mn-ea"/>
                <a:cs typeface="+mn-cs"/>
              </a:rPr>
              <a:t>kkrit</a:t>
            </a:r>
            <a:endParaRPr lang="de-DE" sz="1200" b="0" i="0" u="none" strike="noStrike" kern="1200" baseline="0" dirty="0">
              <a:solidFill>
                <a:schemeClr val="tx1"/>
              </a:solidFill>
              <a:latin typeface="Arial" pitchFamily="34" charset="0"/>
              <a:ea typeface="+mn-ea"/>
              <a:cs typeface="+mn-cs"/>
            </a:endParaRPr>
          </a:p>
          <a:p>
            <a:r>
              <a:rPr lang="da-DK" sz="1200" b="0" i="0" u="none" strike="noStrike" kern="1200" baseline="0" dirty="0">
                <a:solidFill>
                  <a:schemeClr val="tx1"/>
                </a:solidFill>
                <a:latin typeface="Arial" pitchFamily="34" charset="0"/>
                <a:ea typeface="+mn-ea"/>
                <a:cs typeface="+mn-cs"/>
              </a:rPr>
              <a:t>kung und Perioden- PI kP = 0,45 kkrit, TI = 0,85 Tkrit</a:t>
            </a:r>
          </a:p>
          <a:p>
            <a:r>
              <a:rPr lang="de-DE" sz="1200" b="0" i="0" u="none" strike="noStrike" kern="1200" baseline="0" dirty="0" err="1">
                <a:solidFill>
                  <a:schemeClr val="tx1"/>
                </a:solidFill>
                <a:latin typeface="Arial" pitchFamily="34" charset="0"/>
                <a:ea typeface="+mn-ea"/>
                <a:cs typeface="+mn-cs"/>
              </a:rPr>
              <a:t>dauer</a:t>
            </a:r>
            <a:r>
              <a:rPr lang="de-DE" sz="1200" b="0" i="0" u="none" strike="noStrike" kern="1200" baseline="0" dirty="0">
                <a:solidFill>
                  <a:schemeClr val="tx1"/>
                </a:solidFill>
                <a:latin typeface="Arial" pitchFamily="34" charset="0"/>
                <a:ea typeface="+mn-ea"/>
                <a:cs typeface="+mn-cs"/>
              </a:rPr>
              <a:t> sind bekannt PID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0,6 </a:t>
            </a:r>
            <a:r>
              <a:rPr lang="de-DE" sz="1200" b="0" i="0" u="none" strike="noStrike" kern="1200" baseline="0" dirty="0" err="1">
                <a:solidFill>
                  <a:schemeClr val="tx1"/>
                </a:solidFill>
                <a:latin typeface="Arial" pitchFamily="34" charset="0"/>
                <a:ea typeface="+mn-ea"/>
                <a:cs typeface="+mn-cs"/>
              </a:rPr>
              <a:t>kkrit</a:t>
            </a:r>
            <a:r>
              <a:rPr lang="de-DE" sz="1200" b="0" i="0" u="none" strike="noStrike" kern="1200" baseline="0" dirty="0">
                <a:solidFill>
                  <a:schemeClr val="tx1"/>
                </a:solidFill>
                <a:latin typeface="Arial" pitchFamily="34" charset="0"/>
                <a:ea typeface="+mn-ea"/>
                <a:cs typeface="+mn-cs"/>
              </a:rPr>
              <a:t>, TI = 0,5 </a:t>
            </a:r>
            <a:r>
              <a:rPr lang="de-DE" sz="1200" b="0" i="0" u="none" strike="noStrike" kern="1200" baseline="0" dirty="0" err="1">
                <a:solidFill>
                  <a:schemeClr val="tx1"/>
                </a:solidFill>
                <a:latin typeface="Arial" pitchFamily="34" charset="0"/>
                <a:ea typeface="+mn-ea"/>
                <a:cs typeface="+mn-cs"/>
              </a:rPr>
              <a:t>Tkrit</a:t>
            </a:r>
            <a:r>
              <a:rPr lang="de-DE" sz="1200" b="0" i="0" u="none" strike="noStrike" kern="1200" baseline="0" dirty="0">
                <a:solidFill>
                  <a:schemeClr val="tx1"/>
                </a:solidFill>
                <a:latin typeface="Arial" pitchFamily="34" charset="0"/>
                <a:ea typeface="+mn-ea"/>
                <a:cs typeface="+mn-cs"/>
              </a:rPr>
              <a:t>, TD = 0,12 </a:t>
            </a:r>
            <a:r>
              <a:rPr lang="de-DE" sz="1200" b="0" i="0" u="none" strike="noStrike" kern="1200" baseline="0" dirty="0" err="1">
                <a:solidFill>
                  <a:schemeClr val="tx1"/>
                </a:solidFill>
                <a:latin typeface="Arial" pitchFamily="34" charset="0"/>
                <a:ea typeface="+mn-ea"/>
                <a:cs typeface="+mn-cs"/>
              </a:rPr>
              <a:t>Tkrit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15</a:t>
            </a:fld>
            <a:endParaRPr lang="de-DE" dirty="0"/>
          </a:p>
        </p:txBody>
      </p:sp>
    </p:spTree>
    <p:extLst>
      <p:ext uri="{BB962C8B-B14F-4D97-AF65-F5344CB8AC3E}">
        <p14:creationId xmlns:p14="http://schemas.microsoft.com/office/powerpoint/2010/main" val="34226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 B. Steifigkeitsregelung</a:t>
            </a:r>
            <a:r>
              <a:rPr lang="de-DE" baseline="0" dirty="0"/>
              <a:t> für Vorgabe der Schnittebene  CURAC – online </a:t>
            </a:r>
            <a:r>
              <a:rPr lang="de-DE" baseline="0" dirty="0" err="1"/>
              <a:t>tuning</a:t>
            </a:r>
            <a:r>
              <a:rPr lang="de-DE" baseline="0" dirty="0"/>
              <a:t> möglich </a:t>
            </a:r>
          </a:p>
          <a:p>
            <a:r>
              <a:rPr lang="de-DE" dirty="0"/>
              <a:t>Passive Steifigkeitsregelung</a:t>
            </a:r>
            <a:r>
              <a:rPr lang="de-DE" baseline="0" dirty="0"/>
              <a:t> – Nur Werkzeug z. B. Remote Compliance Center</a:t>
            </a:r>
          </a:p>
          <a:p>
            <a:r>
              <a:rPr lang="de-DE" baseline="0" dirty="0"/>
              <a:t>Steifigkeitsmatrix ist symmetrisch</a:t>
            </a:r>
          </a:p>
          <a:p>
            <a:endParaRPr lang="de-DE" baseline="0" dirty="0"/>
          </a:p>
          <a:p>
            <a:r>
              <a:rPr lang="de-DE" baseline="0" dirty="0" err="1"/>
              <a:t>Impedanzregelung</a:t>
            </a:r>
            <a:r>
              <a:rPr lang="de-DE" baseline="0" dirty="0"/>
              <a:t> ist logische Erweiterung von Steifigkeitsregelung – hier wird noch zusätzlich die Trägheit berücksichtigt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26</a:t>
            </a:fld>
            <a:endParaRPr lang="de-DE" dirty="0"/>
          </a:p>
        </p:txBody>
      </p:sp>
    </p:spTree>
    <p:extLst>
      <p:ext uri="{BB962C8B-B14F-4D97-AF65-F5344CB8AC3E}">
        <p14:creationId xmlns:p14="http://schemas.microsoft.com/office/powerpoint/2010/main" val="35789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Sensoren ermöglichen die Rückführung der gemessenen Größe in die Regelung</a:t>
            </a:r>
          </a:p>
          <a:p>
            <a:r>
              <a:rPr lang="de-DE" dirty="0"/>
              <a:t>Komplexe Sensoren – z. B. Tracking </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31</a:t>
            </a:fld>
            <a:endParaRPr lang="de-DE" dirty="0"/>
          </a:p>
        </p:txBody>
      </p:sp>
    </p:spTree>
    <p:extLst>
      <p:ext uri="{BB962C8B-B14F-4D97-AF65-F5344CB8AC3E}">
        <p14:creationId xmlns:p14="http://schemas.microsoft.com/office/powerpoint/2010/main" val="30451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dehnmessstreifen</a:t>
            </a:r>
          </a:p>
          <a:p>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32</a:t>
            </a:fld>
            <a:endParaRPr lang="de-DE"/>
          </a:p>
        </p:txBody>
      </p:sp>
    </p:spTree>
    <p:extLst>
      <p:ext uri="{BB962C8B-B14F-4D97-AF65-F5344CB8AC3E}">
        <p14:creationId xmlns:p14="http://schemas.microsoft.com/office/powerpoint/2010/main" val="372609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6229350" y="479425"/>
            <a:ext cx="1841500" cy="228600"/>
          </a:xfrm>
          <a:prstGeom prst="rect">
            <a:avLst/>
          </a:prstGeom>
          <a:noFill/>
          <a:ln w="9525">
            <a:noFill/>
            <a:miter lim="800000"/>
            <a:headEnd/>
            <a:tailEnd/>
          </a:ln>
          <a:effectLst/>
        </p:spPr>
        <p:txBody>
          <a:bodyPr wrap="none">
            <a:spAutoFit/>
          </a:bodyPr>
          <a:lstStyle/>
          <a:p>
            <a:pPr>
              <a:defRPr/>
            </a:pPr>
            <a:r>
              <a:rPr lang="de-DE" sz="900">
                <a:solidFill>
                  <a:schemeClr val="bg2"/>
                </a:solidFill>
                <a:latin typeface="Arial" pitchFamily="34" charset="0"/>
              </a:rPr>
              <a:t>Technische Universität München</a:t>
            </a:r>
          </a:p>
        </p:txBody>
      </p:sp>
      <p:sp>
        <p:nvSpPr>
          <p:cNvPr id="5" name="Line 16"/>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 name="Line 17"/>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mn-lt"/>
            </a:endParaRPr>
          </a:p>
        </p:txBody>
      </p:sp>
      <p:pic>
        <p:nvPicPr>
          <p:cNvPr id="7" name="Picture 2" descr="C:\Users\Flopc\Desktop\ppt\TUMLogo_oZ_Vollfl_blau_RGB.emf"/>
          <p:cNvPicPr>
            <a:picLocks noChangeAspect="1" noChangeArrowheads="1"/>
          </p:cNvPicPr>
          <p:nvPr/>
        </p:nvPicPr>
        <p:blipFill>
          <a:blip r:embed="rId2" cstate="print"/>
          <a:srcRect/>
          <a:stretch>
            <a:fillRect/>
          </a:stretch>
        </p:blipFill>
        <p:spPr bwMode="auto">
          <a:xfrm>
            <a:off x="8035925" y="325438"/>
            <a:ext cx="606425" cy="320675"/>
          </a:xfrm>
          <a:prstGeom prst="rect">
            <a:avLst/>
          </a:prstGeom>
          <a:noFill/>
          <a:ln w="9525">
            <a:noFill/>
            <a:miter lim="800000"/>
            <a:headEnd/>
            <a:tailEnd/>
          </a:ln>
        </p:spPr>
      </p:pic>
      <p:sp>
        <p:nvSpPr>
          <p:cNvPr id="11267" name="Rectangle 3"/>
          <p:cNvSpPr>
            <a:spLocks noGrp="1" noChangeArrowheads="1"/>
          </p:cNvSpPr>
          <p:nvPr>
            <p:ph type="ctrTitle"/>
          </p:nvPr>
        </p:nvSpPr>
        <p:spPr>
          <a:xfrm>
            <a:off x="508000" y="1828800"/>
            <a:ext cx="8128000" cy="1295400"/>
          </a:xfrm>
        </p:spPr>
        <p:txBody>
          <a:bodyPr/>
          <a:lstStyle>
            <a:lvl1pPr algn="ctr">
              <a:defRPr sz="3200" b="0">
                <a:latin typeface="+mn-lt"/>
              </a:defRPr>
            </a:lvl1pPr>
          </a:lstStyle>
          <a:p>
            <a:r>
              <a:rPr lang="de-DE"/>
              <a:t>Titelmasterformat durch Klicken bearbeiten</a:t>
            </a:r>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000">
                <a:latin typeface="+mn-lt"/>
              </a:defRPr>
            </a:lvl1pPr>
          </a:lstStyle>
          <a:p>
            <a:r>
              <a:rPr lang="de-DE"/>
              <a:t>Formatvorlage des Untertitelmasters durch Klicken bearbeiten</a:t>
            </a:r>
          </a:p>
        </p:txBody>
      </p:sp>
      <p:sp>
        <p:nvSpPr>
          <p:cNvPr id="13"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4"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5"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8128000" cy="874182"/>
          </a:xfrm>
        </p:spPr>
        <p:txBody>
          <a:bodyPr anchor="t"/>
          <a:lstStyle>
            <a:lvl1pPr>
              <a:defRPr>
                <a:latin typeface="+mn-lt"/>
              </a:defRPr>
            </a:lvl1pPr>
          </a:lstStyle>
          <a:p>
            <a:r>
              <a:rPr lang="de-DE" dirty="0"/>
              <a:t>Titelmasterformat durch Klicken bearbeiten</a:t>
            </a:r>
            <a:endParaRPr lang="en-US" dirty="0"/>
          </a:p>
        </p:txBody>
      </p:sp>
      <p:sp>
        <p:nvSpPr>
          <p:cNvPr id="3" name="Inhaltsplatzhalter 2"/>
          <p:cNvSpPr>
            <a:spLocks noGrp="1"/>
          </p:cNvSpPr>
          <p:nvPr>
            <p:ph idx="1"/>
          </p:nvPr>
        </p:nvSpPr>
        <p:spPr>
          <a:xfrm>
            <a:off x="508000" y="2099732"/>
            <a:ext cx="8128000" cy="4072467"/>
          </a:xfrm>
        </p:spPr>
        <p:txBody>
          <a:bodyPr/>
          <a:lstStyle>
            <a:lvl1pPr marL="342900" indent="-342900">
              <a:buFont typeface="Wingdings" pitchFamily="2" charset="2"/>
              <a:buChar cha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Rectangle 4"/>
          <p:cNvSpPr>
            <a:spLocks noGrp="1" noChangeArrowheads="1"/>
          </p:cNvSpPr>
          <p:nvPr>
            <p:ph type="dt" sz="half" idx="10"/>
          </p:nvPr>
        </p:nvSpPr>
        <p:spPr>
          <a:ln/>
        </p:spPr>
        <p:txBody>
          <a:bodyPr/>
          <a:lstStyle>
            <a:lvl1pPr>
              <a:defRPr>
                <a:latin typeface="+mn-lt"/>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atin typeface="+mn-lt"/>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atin typeface="+mn-lt"/>
              </a:defRPr>
            </a:lvl1pPr>
          </a:lstStyle>
          <a:p>
            <a:pPr>
              <a:defRPr/>
            </a:pPr>
            <a:fld id="{2B8F89CB-16F0-4943-8A85-3F28A194BD47}" type="slidenum">
              <a:rPr lang="de-DE" smtClean="0"/>
              <a:pPr>
                <a:defRPr/>
              </a:pPr>
              <a:t>‹#›</a:t>
            </a:fld>
            <a:endParaRPr lang="de-DE"/>
          </a:p>
        </p:txBody>
      </p:sp>
      <p:sp>
        <p:nvSpPr>
          <p:cNvPr id="7"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atin typeface="+mn-lt"/>
              </a:defRPr>
            </a:lvl1pPr>
          </a:lstStyle>
          <a:p>
            <a:pPr lvl="0"/>
            <a:r>
              <a:rPr lang="de-DE" dirty="0"/>
              <a:t>Abschnitt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vl1pPr>
          </a:lstStyle>
          <a:p>
            <a:pPr>
              <a:defRPr/>
            </a:pPr>
            <a:fld id="{443C55C8-3969-4AFB-A696-4560A43E69FC}" type="slidenum">
              <a:rPr lang="de-DE"/>
              <a:pPr>
                <a:defRPr/>
              </a:pPr>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5080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7" name="Rectangle 6"/>
          <p:cNvSpPr>
            <a:spLocks noGrp="1" noChangeArrowheads="1"/>
          </p:cNvSpPr>
          <p:nvPr>
            <p:ph type="sldNum" sz="quarter" idx="12"/>
          </p:nvPr>
        </p:nvSpPr>
        <p:spPr>
          <a:ln/>
        </p:spPr>
        <p:txBody>
          <a:bodyPr/>
          <a:lstStyle>
            <a:lvl1pPr>
              <a:defRPr/>
            </a:lvl1pPr>
          </a:lstStyle>
          <a:p>
            <a:pPr>
              <a:defRPr/>
            </a:pPr>
            <a:fld id="{CF62417A-160E-4601-B675-D12C1C7CAED5}" type="slidenum">
              <a:rPr lang="de-DE"/>
              <a:pPr>
                <a:defRPr/>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08000" y="2099733"/>
            <a:ext cx="3938628"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508000" y="2560636"/>
            <a:ext cx="3938628"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95825" y="2099733"/>
            <a:ext cx="3940175"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695825" y="2560636"/>
            <a:ext cx="3940175"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8"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9" name="Rectangle 6"/>
          <p:cNvSpPr>
            <a:spLocks noGrp="1" noChangeArrowheads="1"/>
          </p:cNvSpPr>
          <p:nvPr>
            <p:ph type="sldNum" sz="quarter" idx="12"/>
          </p:nvPr>
        </p:nvSpPr>
        <p:spPr>
          <a:ln/>
        </p:spPr>
        <p:txBody>
          <a:bodyPr/>
          <a:lstStyle>
            <a:lvl1pPr>
              <a:defRPr/>
            </a:lvl1pPr>
          </a:lstStyle>
          <a:p>
            <a:pPr>
              <a:defRPr/>
            </a:pPr>
            <a:fld id="{AB176501-FCA4-4AF4-8AC8-8F8CF8F73C66}" type="slidenum">
              <a:rPr lang="de-DE"/>
              <a:pPr>
                <a:defRPr/>
              </a:pPr>
              <a:t>‹#›</a:t>
            </a:fld>
            <a:endParaRPr lang="de-DE"/>
          </a:p>
        </p:txBody>
      </p:sp>
      <p:sp>
        <p:nvSpPr>
          <p:cNvPr id="11"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vl1pPr>
          </a:lstStyle>
          <a:p>
            <a:pPr lvl="0"/>
            <a:r>
              <a:rPr lang="de-DE" dirty="0"/>
              <a:t>Abschnitt</a:t>
            </a:r>
            <a:endParaRPr lang="en-US" dirty="0"/>
          </a:p>
        </p:txBody>
      </p:sp>
      <p:sp>
        <p:nvSpPr>
          <p:cNvPr id="12" name="Inhaltsplatzhalter 3"/>
          <p:cNvSpPr>
            <a:spLocks noGrp="1"/>
          </p:cNvSpPr>
          <p:nvPr>
            <p:ph sz="half" idx="14" hasCustomPrompt="1"/>
          </p:nvPr>
        </p:nvSpPr>
        <p:spPr>
          <a:xfrm>
            <a:off x="508000" y="1225552"/>
            <a:ext cx="8128000" cy="806448"/>
          </a:xfrm>
        </p:spPr>
        <p:txBody>
          <a:bodyPr/>
          <a:lstStyle>
            <a:lvl1pPr marL="0" indent="0">
              <a:buNone/>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4"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5" name="Rectangle 6"/>
          <p:cNvSpPr>
            <a:spLocks noGrp="1" noChangeArrowheads="1"/>
          </p:cNvSpPr>
          <p:nvPr>
            <p:ph type="sldNum" sz="quarter" idx="12"/>
          </p:nvPr>
        </p:nvSpPr>
        <p:spPr>
          <a:ln/>
        </p:spPr>
        <p:txBody>
          <a:bodyPr/>
          <a:lstStyle>
            <a:lvl1pPr>
              <a:defRPr/>
            </a:lvl1pPr>
          </a:lstStyle>
          <a:p>
            <a:pPr>
              <a:defRPr/>
            </a:pPr>
            <a:fld id="{EF64569B-E2BA-4202-A2DF-AEB74E94D74F}" type="slidenum">
              <a:rPr lang="de-DE"/>
              <a:pPr>
                <a:defRPr/>
              </a:p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3"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4" name="Rectangle 6"/>
          <p:cNvSpPr>
            <a:spLocks noGrp="1" noChangeArrowheads="1"/>
          </p:cNvSpPr>
          <p:nvPr>
            <p:ph type="sldNum" sz="quarter" idx="12"/>
          </p:nvPr>
        </p:nvSpPr>
        <p:spPr>
          <a:ln/>
        </p:spPr>
        <p:txBody>
          <a:bodyPr/>
          <a:lstStyle>
            <a:lvl1pPr>
              <a:defRPr/>
            </a:lvl1pPr>
          </a:lstStyle>
          <a:p>
            <a:pPr>
              <a:defRPr/>
            </a:pPr>
            <a:fld id="{2B738138-A763-4624-A864-FCEA87989C4C}" type="slidenum">
              <a:rPr lang="de-DE"/>
              <a:pPr>
                <a:defRPr/>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dirty="0"/>
              <a:t>Titelmasterformat durch Klicken bearbeiten</a:t>
            </a:r>
            <a:endParaRPr lang="en-US"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EC466336-DAD8-4C33-B5A3-73F55FA5AE52}" type="slidenum">
              <a:rPr lang="de-DE"/>
              <a:pPr>
                <a:defRPr/>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A23E6163-9D26-4E31-B91A-366FC0A7C733}" type="slidenum">
              <a:rPr lang="de-DE"/>
              <a:pPr>
                <a:defRPr/>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4"/>
            <a:endParaRPr lang="de-DE" dirty="0"/>
          </a:p>
        </p:txBody>
      </p:sp>
      <p:sp>
        <p:nvSpPr>
          <p:cNvPr id="1028"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029"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030"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a:t>
            </a:fld>
            <a:endParaRPr lang="de-DE"/>
          </a:p>
        </p:txBody>
      </p:sp>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TUM Neue Helvetica 55 Regular" panose="020B0604020202020204" pitchFamily="34" charset="0"/>
            </a:endParaRPr>
          </a:p>
        </p:txBody>
      </p:sp>
      <p:sp>
        <p:nvSpPr>
          <p:cNvPr id="1042" name="Text Box 18"/>
          <p:cNvSpPr txBox="1">
            <a:spLocks noChangeArrowheads="1"/>
          </p:cNvSpPr>
          <p:nvPr/>
        </p:nvSpPr>
        <p:spPr bwMode="auto">
          <a:xfrm>
            <a:off x="6196619" y="479425"/>
            <a:ext cx="1874231" cy="230832"/>
          </a:xfrm>
          <a:prstGeom prst="rect">
            <a:avLst/>
          </a:prstGeom>
          <a:noFill/>
          <a:ln w="9525">
            <a:noFill/>
            <a:miter lim="800000"/>
            <a:headEnd/>
            <a:tailEnd/>
          </a:ln>
          <a:effectLst/>
        </p:spPr>
        <p:txBody>
          <a:bodyPr wrap="none">
            <a:spAutoFit/>
          </a:bodyPr>
          <a:lstStyle/>
          <a:p>
            <a:pPr>
              <a:defRPr/>
            </a:pPr>
            <a:r>
              <a:rPr lang="de-DE" sz="900">
                <a:solidFill>
                  <a:schemeClr val="bg2"/>
                </a:solidFill>
                <a:latin typeface="+mn-lt"/>
              </a:rPr>
              <a:t>Technische Universität München</a:t>
            </a: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pic>
        <p:nvPicPr>
          <p:cNvPr id="1035" name="Picture 2" descr="C:\Users\Flopc\Desktop\ppt\TUMLogo_oZ_Vollfl_blau_RGB.emf"/>
          <p:cNvPicPr>
            <a:picLocks noChangeAspect="1" noChangeArrowheads="1"/>
          </p:cNvPicPr>
          <p:nvPr/>
        </p:nvPicPr>
        <p:blipFill>
          <a:blip r:embed="rId11" cstate="print"/>
          <a:srcRect/>
          <a:stretch>
            <a:fillRect/>
          </a:stretch>
        </p:blipFill>
        <p:spPr bwMode="auto">
          <a:xfrm>
            <a:off x="8035925" y="325438"/>
            <a:ext cx="606425" cy="320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562100" indent="-228600" algn="l" rtl="0" eaLnBrk="1" fontAlgn="base" hangingPunct="1">
        <a:spcBef>
          <a:spcPct val="20000"/>
        </a:spcBef>
        <a:spcAft>
          <a:spcPct val="0"/>
        </a:spcAft>
        <a:buChar char="–"/>
        <a:defRPr sz="1200">
          <a:solidFill>
            <a:schemeClr val="tx1"/>
          </a:solidFill>
          <a:latin typeface="+mn-lt"/>
        </a:defRPr>
      </a:lvl4pPr>
      <a:lvl5pPr marL="1981200" indent="-228600" algn="l" rtl="0" eaLnBrk="1" fontAlgn="base" hangingPunct="1">
        <a:spcBef>
          <a:spcPct val="20000"/>
        </a:spcBef>
        <a:spcAft>
          <a:spcPct val="0"/>
        </a:spcAft>
        <a:buChar char="»"/>
        <a:defRPr sz="1200">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hyperlink" Target="http://bit.ly/pid-contr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1"/>
          <p:cNvSpPr>
            <a:spLocks noGrp="1" noChangeArrowheads="1"/>
          </p:cNvSpPr>
          <p:nvPr>
            <p:ph type="ctrTitle"/>
          </p:nvPr>
        </p:nvSpPr>
        <p:spPr>
          <a:xfrm>
            <a:off x="508000" y="1052736"/>
            <a:ext cx="8128000" cy="2071464"/>
          </a:xfrm>
        </p:spPr>
        <p:txBody>
          <a:bodyPr/>
          <a:lstStyle/>
          <a:p>
            <a:r>
              <a:rPr lang="de-DE" dirty="0">
                <a:solidFill>
                  <a:srgbClr val="333333"/>
                </a:solidFill>
                <a:latin typeface="+mj-lt"/>
              </a:rPr>
              <a:t>Auslegung, Herstellung und Prüfung medizinischer Implantate</a:t>
            </a:r>
            <a:endParaRPr lang="de-DE" dirty="0">
              <a:latin typeface="+mj-lt"/>
            </a:endParaRPr>
          </a:p>
        </p:txBody>
      </p:sp>
      <p:sp>
        <p:nvSpPr>
          <p:cNvPr id="13315" name="Rectangle 13"/>
          <p:cNvSpPr>
            <a:spLocks noGrp="1" noChangeArrowheads="1"/>
          </p:cNvSpPr>
          <p:nvPr>
            <p:ph type="subTitle" idx="1"/>
          </p:nvPr>
        </p:nvSpPr>
        <p:spPr>
          <a:xfrm>
            <a:off x="1403648" y="3212976"/>
            <a:ext cx="6400800" cy="2279104"/>
          </a:xfrm>
        </p:spPr>
        <p:txBody>
          <a:bodyPr/>
          <a:lstStyle/>
          <a:p>
            <a:endParaRPr lang="en-US" i="1" dirty="0">
              <a:solidFill>
                <a:srgbClr val="333333"/>
              </a:solidFill>
              <a:latin typeface="+mj-lt"/>
            </a:endParaRPr>
          </a:p>
          <a:p>
            <a:r>
              <a:rPr lang="en-US" i="1" dirty="0">
                <a:solidFill>
                  <a:srgbClr val="333333"/>
                </a:solidFill>
                <a:latin typeface="+mj-lt"/>
              </a:rPr>
              <a:t>11 </a:t>
            </a:r>
            <a:r>
              <a:rPr lang="en-US" i="1" dirty="0" err="1">
                <a:solidFill>
                  <a:srgbClr val="333333"/>
                </a:solidFill>
                <a:latin typeface="+mj-lt"/>
              </a:rPr>
              <a:t>Regelungs</a:t>
            </a:r>
            <a:r>
              <a:rPr lang="en-US" i="1" dirty="0">
                <a:solidFill>
                  <a:srgbClr val="333333"/>
                </a:solidFill>
                <a:latin typeface="+mj-lt"/>
              </a:rPr>
              <a:t>- und </a:t>
            </a:r>
            <a:r>
              <a:rPr lang="en-US" i="1" dirty="0" err="1">
                <a:solidFill>
                  <a:srgbClr val="333333"/>
                </a:solidFill>
                <a:latin typeface="+mj-lt"/>
              </a:rPr>
              <a:t>Messtechnik</a:t>
            </a:r>
            <a:r>
              <a:rPr lang="en-US" i="1" dirty="0">
                <a:solidFill>
                  <a:srgbClr val="333333"/>
                </a:solidFill>
                <a:latin typeface="+mj-lt"/>
              </a:rPr>
              <a:t> (</a:t>
            </a:r>
            <a:r>
              <a:rPr lang="en-US" i="1" dirty="0" err="1">
                <a:solidFill>
                  <a:srgbClr val="333333"/>
                </a:solidFill>
                <a:latin typeface="+mj-lt"/>
              </a:rPr>
              <a:t>Bsp</a:t>
            </a:r>
            <a:r>
              <a:rPr lang="en-US" i="1" dirty="0">
                <a:solidFill>
                  <a:srgbClr val="333333"/>
                </a:solidFill>
                <a:latin typeface="+mj-lt"/>
              </a:rPr>
              <a:t>. </a:t>
            </a:r>
            <a:r>
              <a:rPr lang="en-US" i="1" dirty="0" err="1">
                <a:solidFill>
                  <a:srgbClr val="333333"/>
                </a:solidFill>
                <a:latin typeface="+mj-lt"/>
              </a:rPr>
              <a:t>Roboter</a:t>
            </a:r>
            <a:r>
              <a:rPr lang="en-US" i="1" dirty="0">
                <a:solidFill>
                  <a:srgbClr val="333333"/>
                </a:solidFill>
                <a:latin typeface="+mj-lt"/>
              </a:rPr>
              <a:t>)</a:t>
            </a:r>
          </a:p>
          <a:p>
            <a:endParaRPr lang="en-US" i="1" dirty="0">
              <a:solidFill>
                <a:srgbClr val="333333"/>
              </a:solidFill>
              <a:latin typeface="+mj-lt"/>
            </a:endParaRPr>
          </a:p>
          <a:p>
            <a:pPr>
              <a:defRPr/>
            </a:pPr>
            <a:r>
              <a:rPr lang="de-DE" sz="1600" dirty="0" err="1">
                <a:solidFill>
                  <a:srgbClr val="333333"/>
                </a:solidFill>
                <a:latin typeface="+mj-lt"/>
              </a:rPr>
              <a:t>M.Sc</a:t>
            </a:r>
            <a:r>
              <a:rPr lang="de-DE" sz="1600" dirty="0">
                <a:solidFill>
                  <a:srgbClr val="333333"/>
                </a:solidFill>
                <a:latin typeface="+mj-lt"/>
              </a:rPr>
              <a:t>. Nikolas Wilhelm, Prof. Dr. med. R. Burgkart</a:t>
            </a:r>
          </a:p>
          <a:p>
            <a:pPr>
              <a:defRPr/>
            </a:pPr>
            <a:r>
              <a:rPr lang="de-DE" sz="1600" dirty="0">
                <a:solidFill>
                  <a:srgbClr val="333333"/>
                </a:solidFill>
                <a:latin typeface="+mj-lt"/>
              </a:rPr>
              <a:t>Lehrstuhl für Orthopädie und Sportorthopädie</a:t>
            </a:r>
          </a:p>
          <a:p>
            <a:pPr>
              <a:defRPr/>
            </a:pPr>
            <a:endParaRPr lang="de-DE" sz="1600" dirty="0">
              <a:solidFill>
                <a:srgbClr val="333333"/>
              </a:solidFill>
              <a:latin typeface="+mj-lt"/>
            </a:endParaRPr>
          </a:p>
          <a:p>
            <a:pPr>
              <a:defRPr/>
            </a:pPr>
            <a:r>
              <a:rPr lang="de-DE" sz="1600" dirty="0">
                <a:solidFill>
                  <a:srgbClr val="333333"/>
                </a:solidFill>
                <a:latin typeface="+mj-lt"/>
              </a:rPr>
              <a:t>WS 2019/2020</a:t>
            </a:r>
          </a:p>
          <a:p>
            <a:pPr>
              <a:defRPr/>
            </a:pPr>
            <a:endParaRPr lang="de-DE" sz="1600" dirty="0">
              <a:solidFill>
                <a:srgbClr val="333333"/>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3645546" cy="874182"/>
          </a:xfrm>
        </p:spPr>
        <p:txBody>
          <a:bodyPr/>
          <a:lstStyle/>
          <a:p>
            <a:r>
              <a:rPr lang="de-DE" dirty="0">
                <a:latin typeface="+mj-lt"/>
              </a:rPr>
              <a:t>Beispiel einer mechanischen 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Grundlagen</a:t>
            </a:r>
          </a:p>
        </p:txBody>
      </p:sp>
      <p:grpSp>
        <p:nvGrpSpPr>
          <p:cNvPr id="28" name="Gruppieren 27"/>
          <p:cNvGrpSpPr/>
          <p:nvPr/>
        </p:nvGrpSpPr>
        <p:grpSpPr>
          <a:xfrm>
            <a:off x="790574" y="2303589"/>
            <a:ext cx="2670175" cy="1382753"/>
            <a:chOff x="501650" y="2165409"/>
            <a:chExt cx="3302000" cy="1709944"/>
          </a:xfrm>
        </p:grpSpPr>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2448983"/>
              <a:ext cx="3302000" cy="1426370"/>
            </a:xfrm>
            <a:prstGeom prst="rect">
              <a:avLst/>
            </a:prstGeom>
          </p:spPr>
        </p:pic>
        <p:sp>
          <p:nvSpPr>
            <p:cNvPr id="11" name="Textfeld 10"/>
            <p:cNvSpPr txBox="1"/>
            <p:nvPr/>
          </p:nvSpPr>
          <p:spPr>
            <a:xfrm>
              <a:off x="1644650" y="3112496"/>
              <a:ext cx="622300" cy="494785"/>
            </a:xfrm>
            <a:prstGeom prst="rect">
              <a:avLst/>
            </a:prstGeom>
            <a:noFill/>
          </p:spPr>
          <p:txBody>
            <a:bodyPr wrap="square" rtlCol="0">
              <a:spAutoFit/>
            </a:bodyPr>
            <a:lstStyle/>
            <a:p>
              <a:pPr algn="ctr"/>
              <a:r>
                <a:rPr lang="de-DE" dirty="0">
                  <a:latin typeface="+mj-lt"/>
                </a:rPr>
                <a:t>m</a:t>
              </a:r>
            </a:p>
          </p:txBody>
        </p:sp>
        <p:sp>
          <p:nvSpPr>
            <p:cNvPr id="12" name="Textfeld 11"/>
            <p:cNvSpPr txBox="1"/>
            <p:nvPr/>
          </p:nvSpPr>
          <p:spPr>
            <a:xfrm>
              <a:off x="2667000" y="2412612"/>
              <a:ext cx="622300" cy="494785"/>
            </a:xfrm>
            <a:prstGeom prst="rect">
              <a:avLst/>
            </a:prstGeom>
            <a:noFill/>
          </p:spPr>
          <p:txBody>
            <a:bodyPr wrap="square" rtlCol="0">
              <a:spAutoFit/>
            </a:bodyPr>
            <a:lstStyle/>
            <a:p>
              <a:pPr algn="ctr"/>
              <a:r>
                <a:rPr lang="de-DE" dirty="0">
                  <a:latin typeface="+mj-lt"/>
                </a:rPr>
                <a:t>c</a:t>
              </a:r>
            </a:p>
          </p:txBody>
        </p:sp>
        <p:sp>
          <p:nvSpPr>
            <p:cNvPr id="13" name="Textfeld 12"/>
            <p:cNvSpPr txBox="1"/>
            <p:nvPr/>
          </p:nvSpPr>
          <p:spPr>
            <a:xfrm>
              <a:off x="2402331" y="3172546"/>
              <a:ext cx="622300" cy="494785"/>
            </a:xfrm>
            <a:prstGeom prst="rect">
              <a:avLst/>
            </a:prstGeom>
            <a:noFill/>
          </p:spPr>
          <p:txBody>
            <a:bodyPr wrap="square" rtlCol="0">
              <a:spAutoFit/>
            </a:bodyPr>
            <a:lstStyle/>
            <a:p>
              <a:pPr algn="ctr"/>
              <a:r>
                <a:rPr lang="de-DE" dirty="0">
                  <a:latin typeface="+mj-lt"/>
                </a:rPr>
                <a:t>d</a:t>
              </a:r>
            </a:p>
          </p:txBody>
        </p:sp>
        <p:sp>
          <p:nvSpPr>
            <p:cNvPr id="24" name="Textfeld 23"/>
            <p:cNvSpPr txBox="1"/>
            <p:nvPr/>
          </p:nvSpPr>
          <p:spPr>
            <a:xfrm>
              <a:off x="1273175" y="2165409"/>
              <a:ext cx="622300" cy="494785"/>
            </a:xfrm>
            <a:prstGeom prst="rect">
              <a:avLst/>
            </a:prstGeom>
            <a:noFill/>
          </p:spPr>
          <p:txBody>
            <a:bodyPr wrap="square" rtlCol="0">
              <a:spAutoFit/>
            </a:bodyPr>
            <a:lstStyle/>
            <a:p>
              <a:pPr algn="ctr"/>
              <a:r>
                <a:rPr lang="de-DE" dirty="0">
                  <a:latin typeface="+mj-lt"/>
                </a:rPr>
                <a:t>x</a:t>
              </a:r>
            </a:p>
          </p:txBody>
        </p:sp>
        <p:sp>
          <p:nvSpPr>
            <p:cNvPr id="25" name="Textfeld 24"/>
            <p:cNvSpPr txBox="1"/>
            <p:nvPr/>
          </p:nvSpPr>
          <p:spPr>
            <a:xfrm>
              <a:off x="511174" y="2887174"/>
              <a:ext cx="622300" cy="494785"/>
            </a:xfrm>
            <a:prstGeom prst="rect">
              <a:avLst/>
            </a:prstGeom>
            <a:noFill/>
          </p:spPr>
          <p:txBody>
            <a:bodyPr wrap="square" rtlCol="0">
              <a:spAutoFit/>
            </a:bodyPr>
            <a:lstStyle/>
            <a:p>
              <a:pPr algn="ctr"/>
              <a:r>
                <a:rPr lang="de-DE" dirty="0">
                  <a:latin typeface="+mj-lt"/>
                </a:rPr>
                <a:t>F</a:t>
              </a:r>
            </a:p>
          </p:txBody>
        </p:sp>
      </p:grpSp>
      <mc:AlternateContent xmlns:mc="http://schemas.openxmlformats.org/markup-compatibility/2006" xmlns:a14="http://schemas.microsoft.com/office/drawing/2010/main">
        <mc:Choice Requires="a14">
          <p:sp>
            <p:nvSpPr>
              <p:cNvPr id="29" name="Textfeld 28"/>
              <p:cNvSpPr txBox="1"/>
              <p:nvPr/>
            </p:nvSpPr>
            <p:spPr>
              <a:xfrm>
                <a:off x="631825" y="3929877"/>
                <a:ext cx="3463925" cy="707886"/>
              </a:xfrm>
              <a:prstGeom prst="rect">
                <a:avLst/>
              </a:prstGeom>
              <a:noFill/>
            </p:spPr>
            <p:txBody>
              <a:bodyPr wrap="square" rtlCol="0">
                <a:spAutoFit/>
              </a:bodyPr>
              <a:lstStyle/>
              <a:p>
                <a:pPr algn="l"/>
                <a:r>
                  <a:rPr lang="de-DE" b="0" dirty="0">
                    <a:latin typeface="+mj-lt"/>
                  </a:rPr>
                  <a:t>Differentialgleichung:</a:t>
                </a:r>
              </a:p>
              <a:p>
                <a:pPr algn="l"/>
                <a14:m>
                  <m:oMathPara xmlns:m="http://schemas.openxmlformats.org/officeDocument/2006/math">
                    <m:oMathParaPr>
                      <m:jc m:val="center"/>
                    </m:oMathParaPr>
                    <m:oMath xmlns:m="http://schemas.openxmlformats.org/officeDocument/2006/math">
                      <m:r>
                        <a:rPr lang="de-DE" b="0" i="1" smtClean="0">
                          <a:latin typeface="Cambria Math" panose="02040503050406030204" pitchFamily="18" charset="0"/>
                        </a:rPr>
                        <m:t>𝑚</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𝑑</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𝑐𝑥</m:t>
                      </m:r>
                      <m:r>
                        <a:rPr lang="de-DE" b="0" i="1" smtClean="0">
                          <a:latin typeface="Cambria Math" panose="02040503050406030204" pitchFamily="18" charset="0"/>
                        </a:rPr>
                        <m:t>=</m:t>
                      </m:r>
                      <m:r>
                        <a:rPr lang="de-DE" b="0" i="1" smtClean="0">
                          <a:latin typeface="Cambria Math" panose="02040503050406030204" pitchFamily="18" charset="0"/>
                        </a:rPr>
                        <m:t>𝐹</m:t>
                      </m:r>
                    </m:oMath>
                  </m:oMathPara>
                </a14:m>
                <a:endParaRPr lang="de-DE" dirty="0">
                  <a:latin typeface="+mj-lt"/>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631825" y="3929877"/>
                <a:ext cx="3463925" cy="707886"/>
              </a:xfrm>
              <a:prstGeom prst="rect">
                <a:avLst/>
              </a:prstGeom>
              <a:blipFill>
                <a:blip r:embed="rId3"/>
                <a:stretch>
                  <a:fillRect l="-1937" t="-4310"/>
                </a:stretch>
              </a:blipFill>
            </p:spPr>
            <p:txBody>
              <a:bodyPr/>
              <a:lstStyle/>
              <a:p>
                <a:r>
                  <a:rPr lang="de-DE">
                    <a:noFill/>
                  </a:rPr>
                  <a:t> </a:t>
                </a:r>
              </a:p>
            </p:txBody>
          </p:sp>
        </mc:Fallback>
      </mc:AlternateContent>
      <p:grpSp>
        <p:nvGrpSpPr>
          <p:cNvPr id="36" name="Gruppieren 35"/>
          <p:cNvGrpSpPr/>
          <p:nvPr/>
        </p:nvGrpSpPr>
        <p:grpSpPr>
          <a:xfrm>
            <a:off x="6115050" y="2525770"/>
            <a:ext cx="1593850" cy="2988573"/>
            <a:chOff x="5835650" y="2091691"/>
            <a:chExt cx="2038350" cy="3822040"/>
          </a:xfrm>
        </p:grpSpPr>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650" y="2099733"/>
              <a:ext cx="1727200" cy="3813998"/>
            </a:xfrm>
            <a:prstGeom prst="rect">
              <a:avLst/>
            </a:prstGeom>
          </p:spPr>
        </p:pic>
        <p:sp>
          <p:nvSpPr>
            <p:cNvPr id="32" name="Textfeld 31"/>
            <p:cNvSpPr txBox="1"/>
            <p:nvPr/>
          </p:nvSpPr>
          <p:spPr>
            <a:xfrm>
              <a:off x="7251700" y="2120032"/>
              <a:ext cx="622300" cy="511695"/>
            </a:xfrm>
            <a:prstGeom prst="rect">
              <a:avLst/>
            </a:prstGeom>
            <a:noFill/>
          </p:spPr>
          <p:txBody>
            <a:bodyPr wrap="square" rtlCol="0">
              <a:spAutoFit/>
            </a:bodyPr>
            <a:lstStyle/>
            <a:p>
              <a:pPr algn="ctr"/>
              <a:r>
                <a:rPr lang="de-DE" dirty="0">
                  <a:latin typeface="+mj-lt"/>
                </a:rPr>
                <a:t>x</a:t>
              </a:r>
            </a:p>
          </p:txBody>
        </p:sp>
        <p:sp>
          <p:nvSpPr>
            <p:cNvPr id="33" name="Textfeld 32"/>
            <p:cNvSpPr txBox="1"/>
            <p:nvPr/>
          </p:nvSpPr>
          <p:spPr>
            <a:xfrm>
              <a:off x="5899149" y="4945470"/>
              <a:ext cx="1212851" cy="511695"/>
            </a:xfrm>
            <a:prstGeom prst="rect">
              <a:avLst/>
            </a:prstGeom>
            <a:noFill/>
          </p:spPr>
          <p:txBody>
            <a:bodyPr wrap="square" rtlCol="0">
              <a:spAutoFit/>
            </a:bodyPr>
            <a:lstStyle/>
            <a:p>
              <a:pPr algn="ctr"/>
              <a:r>
                <a:rPr lang="de-DE" dirty="0">
                  <a:latin typeface="+mj-lt"/>
                </a:rPr>
                <a:t>Probe</a:t>
              </a:r>
            </a:p>
          </p:txBody>
        </p:sp>
        <p:sp>
          <p:nvSpPr>
            <p:cNvPr id="34" name="Textfeld 33"/>
            <p:cNvSpPr txBox="1"/>
            <p:nvPr/>
          </p:nvSpPr>
          <p:spPr>
            <a:xfrm rot="16200000">
              <a:off x="5637152" y="2697889"/>
              <a:ext cx="1724089" cy="511694"/>
            </a:xfrm>
            <a:prstGeom prst="rect">
              <a:avLst/>
            </a:prstGeom>
            <a:noFill/>
          </p:spPr>
          <p:txBody>
            <a:bodyPr wrap="square" rtlCol="0">
              <a:spAutoFit/>
            </a:bodyPr>
            <a:lstStyle/>
            <a:p>
              <a:pPr algn="ctr"/>
              <a:r>
                <a:rPr lang="de-DE" dirty="0" err="1">
                  <a:latin typeface="+mj-lt"/>
                </a:rPr>
                <a:t>Indentor</a:t>
              </a:r>
              <a:endParaRPr lang="de-DE" dirty="0">
                <a:latin typeface="+mj-lt"/>
              </a:endParaRPr>
            </a:p>
          </p:txBody>
        </p:sp>
      </p:grpSp>
      <p:sp>
        <p:nvSpPr>
          <p:cNvPr id="35" name="Titel 1"/>
          <p:cNvSpPr txBox="1">
            <a:spLocks/>
          </p:cNvSpPr>
          <p:nvPr/>
        </p:nvSpPr>
        <p:spPr bwMode="auto">
          <a:xfrm>
            <a:off x="5300420" y="1219263"/>
            <a:ext cx="3076414" cy="874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TUM Neue Helvetica 55 Regular" panose="020B0604020202020204" pitchFamily="34" charset="0"/>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Beispiel einer biomechanischen Regelstrecke</a:t>
            </a:r>
          </a:p>
        </p:txBody>
      </p:sp>
    </p:spTree>
    <p:extLst>
      <p:ext uri="{BB962C8B-B14F-4D97-AF65-F5344CB8AC3E}">
        <p14:creationId xmlns:p14="http://schemas.microsoft.com/office/powerpoint/2010/main" val="4350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Programmierung</a:t>
            </a:r>
          </a:p>
        </p:txBody>
      </p:sp>
      <p:sp>
        <p:nvSpPr>
          <p:cNvPr id="4" name="Inhaltsplatzhalter 3"/>
          <p:cNvSpPr>
            <a:spLocks noGrp="1"/>
          </p:cNvSpPr>
          <p:nvPr>
            <p:ph idx="1"/>
          </p:nvPr>
        </p:nvSpPr>
        <p:spPr/>
        <p:txBody>
          <a:bodyPr/>
          <a:lstStyle/>
          <a:p>
            <a:pPr marL="0" indent="0">
              <a:buNone/>
            </a:pPr>
            <a:r>
              <a:rPr lang="de-DE" dirty="0">
                <a:latin typeface="+mj-lt"/>
              </a:rPr>
              <a:t>Verfügbar unter:</a:t>
            </a:r>
          </a:p>
          <a:p>
            <a:pPr marL="0" indent="0">
              <a:buNone/>
            </a:pPr>
            <a:endParaRPr lang="de-DE" dirty="0">
              <a:latin typeface="+mj-lt"/>
            </a:endParaRPr>
          </a:p>
          <a:p>
            <a:pPr marL="0" indent="0">
              <a:buNone/>
            </a:pPr>
            <a:endParaRPr lang="de-DE" dirty="0">
              <a:latin typeface="+mj-lt"/>
            </a:endParaRPr>
          </a:p>
          <a:p>
            <a:pPr marL="0" indent="0" algn="ctr">
              <a:buNone/>
            </a:pPr>
            <a:r>
              <a:rPr lang="de-DE" sz="4400" dirty="0">
                <a:latin typeface="+mj-lt"/>
                <a:hlinkClick r:id="rId2">
                  <a:extLst>
                    <a:ext uri="{A12FA001-AC4F-418D-AE19-62706E023703}">
                      <ahyp:hlinkClr xmlns:ahyp="http://schemas.microsoft.com/office/drawing/2018/hyperlinkcolor" val="tx"/>
                    </a:ext>
                  </a:extLst>
                </a:hlinkClick>
              </a:rPr>
              <a:t>http://bit.ly/pid-control</a:t>
            </a:r>
            <a:endParaRPr lang="de-DE" sz="4400" dirty="0">
              <a:latin typeface="+mj-lt"/>
            </a:endParaRPr>
          </a:p>
          <a:p>
            <a:pPr marL="0" indent="0" algn="ctr">
              <a:buNone/>
            </a:pPr>
            <a:endParaRPr lang="de-DE" dirty="0">
              <a:latin typeface="+mj-lt"/>
            </a:endParaRPr>
          </a:p>
        </p:txBody>
      </p:sp>
      <p:sp>
        <p:nvSpPr>
          <p:cNvPr id="5" name="Inhaltsplatzhalter 4"/>
          <p:cNvSpPr>
            <a:spLocks noGrp="1"/>
          </p:cNvSpPr>
          <p:nvPr>
            <p:ph idx="13"/>
          </p:nvPr>
        </p:nvSpPr>
        <p:spPr/>
        <p:txBody>
          <a:bodyPr/>
          <a:lstStyle/>
          <a:p>
            <a:r>
              <a:rPr lang="de-DE" dirty="0">
                <a:latin typeface="+mj-lt"/>
              </a:rPr>
              <a:t>Grundlagen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Tree>
    <p:extLst>
      <p:ext uri="{BB962C8B-B14F-4D97-AF65-F5344CB8AC3E}">
        <p14:creationId xmlns:p14="http://schemas.microsoft.com/office/powerpoint/2010/main" val="234401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Regler</a:t>
            </a:r>
          </a:p>
        </p:txBody>
      </p:sp>
      <p:sp>
        <p:nvSpPr>
          <p:cNvPr id="3" name="Inhaltsplatzhalter 2"/>
          <p:cNvSpPr>
            <a:spLocks noGrp="1"/>
          </p:cNvSpPr>
          <p:nvPr>
            <p:ph idx="1"/>
          </p:nvPr>
        </p:nvSpPr>
        <p:spPr/>
        <p:txBody>
          <a:bodyPr/>
          <a:lstStyle/>
          <a:p>
            <a:pPr marL="0" indent="0">
              <a:buNone/>
            </a:pPr>
            <a:r>
              <a:rPr lang="de-DE" dirty="0">
                <a:latin typeface="+mj-lt"/>
              </a:rPr>
              <a:t>PID-Regler</a:t>
            </a:r>
          </a:p>
          <a:p>
            <a:endParaRPr lang="de-DE" dirty="0">
              <a:latin typeface="+mj-lt"/>
            </a:endParaRPr>
          </a:p>
        </p:txBody>
      </p:sp>
      <p:sp>
        <p:nvSpPr>
          <p:cNvPr id="28" name="Datumsplatzhalter 27"/>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Grundlagen</a:t>
            </a:r>
          </a:p>
        </p:txBody>
      </p:sp>
      <p:grpSp>
        <p:nvGrpSpPr>
          <p:cNvPr id="125" name="Gruppieren 124"/>
          <p:cNvGrpSpPr/>
          <p:nvPr/>
        </p:nvGrpSpPr>
        <p:grpSpPr>
          <a:xfrm>
            <a:off x="1232768" y="2623331"/>
            <a:ext cx="6678463" cy="2678138"/>
            <a:chOff x="783247" y="2397546"/>
            <a:chExt cx="6678463" cy="2678138"/>
          </a:xfrm>
        </p:grpSpPr>
        <p:sp>
          <p:nvSpPr>
            <p:cNvPr id="19" name="Ellipse 14"/>
            <p:cNvSpPr>
              <a:spLocks noChangeArrowheads="1"/>
            </p:cNvSpPr>
            <p:nvPr/>
          </p:nvSpPr>
          <p:spPr bwMode="auto">
            <a:xfrm>
              <a:off x="5696802" y="3813824"/>
              <a:ext cx="168810" cy="169378"/>
            </a:xfrm>
            <a:prstGeom prst="ellipse">
              <a:avLst/>
            </a:prstGeom>
            <a:noFill/>
            <a:ln w="9525" algn="ctr">
              <a:solidFill>
                <a:schemeClr val="tx1"/>
              </a:solidFill>
              <a:round/>
              <a:headEnd/>
              <a:tailEnd/>
            </a:ln>
          </p:spPr>
          <p:txBody>
            <a:bodyPr/>
            <a:lstStyle/>
            <a:p>
              <a:endParaRPr lang="de-DE">
                <a:latin typeface="+mj-lt"/>
              </a:endParaRPr>
            </a:p>
          </p:txBody>
        </p:sp>
        <p:sp>
          <p:nvSpPr>
            <p:cNvPr id="41" name="Textfeld 40"/>
            <p:cNvSpPr txBox="1"/>
            <p:nvPr/>
          </p:nvSpPr>
          <p:spPr>
            <a:xfrm>
              <a:off x="4355576" y="3344865"/>
              <a:ext cx="1260910" cy="307777"/>
            </a:xfrm>
            <a:prstGeom prst="rect">
              <a:avLst/>
            </a:prstGeom>
            <a:noFill/>
          </p:spPr>
          <p:txBody>
            <a:bodyPr wrap="square" rtlCol="0">
              <a:spAutoFit/>
            </a:bodyPr>
            <a:lstStyle/>
            <a:p>
              <a:pPr algn="ctr"/>
              <a:r>
                <a:rPr lang="de-DE" sz="1400" dirty="0">
                  <a:latin typeface="+mj-lt"/>
                </a:rPr>
                <a:t>Integral</a:t>
              </a:r>
            </a:p>
          </p:txBody>
        </p:sp>
        <p:sp>
          <p:nvSpPr>
            <p:cNvPr id="42" name="Textfeld 41"/>
            <p:cNvSpPr txBox="1"/>
            <p:nvPr/>
          </p:nvSpPr>
          <p:spPr>
            <a:xfrm>
              <a:off x="4049952" y="4257284"/>
              <a:ext cx="1872158" cy="307777"/>
            </a:xfrm>
            <a:prstGeom prst="rect">
              <a:avLst/>
            </a:prstGeom>
            <a:noFill/>
          </p:spPr>
          <p:txBody>
            <a:bodyPr wrap="square" rtlCol="0">
              <a:spAutoFit/>
            </a:bodyPr>
            <a:lstStyle/>
            <a:p>
              <a:pPr algn="ctr"/>
              <a:r>
                <a:rPr lang="de-DE" sz="1400" dirty="0">
                  <a:latin typeface="+mj-lt"/>
                </a:rPr>
                <a:t>Ableitung</a:t>
              </a:r>
            </a:p>
          </p:txBody>
        </p:sp>
        <p:sp>
          <p:nvSpPr>
            <p:cNvPr id="46" name="Rechteck 7"/>
            <p:cNvSpPr>
              <a:spLocks noChangeArrowheads="1"/>
            </p:cNvSpPr>
            <p:nvPr/>
          </p:nvSpPr>
          <p:spPr bwMode="auto">
            <a:xfrm>
              <a:off x="3417729" y="272134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a:t>
              </a:r>
            </a:p>
          </p:txBody>
        </p:sp>
        <p:cxnSp>
          <p:nvCxnSpPr>
            <p:cNvPr id="49" name="Gerade Verbindung mit Pfeil 19"/>
            <p:cNvCxnSpPr>
              <a:cxnSpLocks noChangeShapeType="1"/>
              <a:stCxn id="73" idx="3"/>
              <a:endCxn id="75" idx="1"/>
            </p:cNvCxnSpPr>
            <p:nvPr/>
          </p:nvCxnSpPr>
          <p:spPr bwMode="auto">
            <a:xfrm>
              <a:off x="3851728" y="3898513"/>
              <a:ext cx="909753" cy="0"/>
            </a:xfrm>
            <a:prstGeom prst="straightConnector1">
              <a:avLst/>
            </a:prstGeom>
            <a:noFill/>
            <a:ln w="19050" algn="ctr">
              <a:solidFill>
                <a:schemeClr val="tx1"/>
              </a:solidFill>
              <a:round/>
              <a:headEnd type="none" w="med" len="med"/>
              <a:tailEnd type="triangle" w="med" len="med"/>
            </a:ln>
          </p:spPr>
        </p:cxnSp>
        <p:sp>
          <p:nvSpPr>
            <p:cNvPr id="73" name="Rechteck 7"/>
            <p:cNvSpPr>
              <a:spLocks noChangeArrowheads="1"/>
            </p:cNvSpPr>
            <p:nvPr/>
          </p:nvSpPr>
          <p:spPr bwMode="auto">
            <a:xfrm>
              <a:off x="3402628"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I</a:t>
              </a:r>
            </a:p>
          </p:txBody>
        </p:sp>
        <p:sp>
          <p:nvSpPr>
            <p:cNvPr id="74" name="Rechteck 7"/>
            <p:cNvSpPr>
              <a:spLocks noChangeArrowheads="1"/>
            </p:cNvSpPr>
            <p:nvPr/>
          </p:nvSpPr>
          <p:spPr bwMode="auto">
            <a:xfrm>
              <a:off x="3386405" y="45839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a:t>
              </a:r>
            </a:p>
          </p:txBody>
        </p:sp>
        <mc:AlternateContent xmlns:mc="http://schemas.openxmlformats.org/markup-compatibility/2006" xmlns:a14="http://schemas.microsoft.com/office/drawing/2010/main">
          <mc:Choice Requires="a14">
            <p:sp>
              <p:nvSpPr>
                <p:cNvPr id="75" name="Rechteck 7"/>
                <p:cNvSpPr>
                  <a:spLocks noChangeArrowheads="1"/>
                </p:cNvSpPr>
                <p:nvPr/>
              </p:nvSpPr>
              <p:spPr bwMode="auto">
                <a:xfrm>
                  <a:off x="4761481"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de-DE" sz="1400" b="0" i="1" smtClean="0">
                                <a:latin typeface="Cambria Math" panose="02040503050406030204" pitchFamily="18" charset="0"/>
                              </a:rPr>
                            </m:ctrlPr>
                          </m:naryPr>
                          <m:sub/>
                          <m:sup/>
                          <m:e>
                            <m:r>
                              <a:rPr lang="de-DE" sz="1400" b="0" i="1" smtClean="0">
                                <a:latin typeface="Cambria Math" panose="02040503050406030204" pitchFamily="18" charset="0"/>
                              </a:rPr>
                              <m:t>𝑑𝑡</m:t>
                            </m:r>
                          </m:e>
                        </m:nary>
                      </m:oMath>
                    </m:oMathPara>
                  </a14:m>
                  <a:endParaRPr lang="de-DE" sz="1400" dirty="0">
                    <a:latin typeface="+mj-lt"/>
                  </a:endParaRPr>
                </a:p>
              </p:txBody>
            </p:sp>
          </mc:Choice>
          <mc:Fallback xmlns="">
            <p:sp>
              <p:nvSpPr>
                <p:cNvPr id="75" name="Rechteck 7"/>
                <p:cNvSpPr>
                  <a:spLocks noRot="1" noChangeAspect="1" noMove="1" noResize="1" noEditPoints="1" noAdjustHandles="1" noChangeArrowheads="1" noChangeShapeType="1" noTextEdit="1"/>
                </p:cNvSpPr>
                <p:nvPr/>
              </p:nvSpPr>
              <p:spPr bwMode="auto">
                <a:xfrm>
                  <a:off x="4761481" y="3652642"/>
                  <a:ext cx="449100" cy="491742"/>
                </a:xfrm>
                <a:prstGeom prst="rect">
                  <a:avLst/>
                </a:prstGeom>
                <a:blipFill>
                  <a:blip r:embed="rId3"/>
                  <a:stretch>
                    <a:fillRect/>
                  </a:stretch>
                </a:blipFill>
                <a:ln>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hteck 7"/>
                <p:cNvSpPr>
                  <a:spLocks noChangeArrowheads="1"/>
                </p:cNvSpPr>
                <p:nvPr/>
              </p:nvSpPr>
              <p:spPr bwMode="auto">
                <a:xfrm>
                  <a:off x="4763973" y="458055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76" name="Rechteck 7"/>
                <p:cNvSpPr>
                  <a:spLocks noRot="1" noChangeAspect="1" noMove="1" noResize="1" noEditPoints="1" noAdjustHandles="1" noChangeArrowheads="1" noChangeShapeType="1" noTextEdit="1"/>
                </p:cNvSpPr>
                <p:nvPr/>
              </p:nvSpPr>
              <p:spPr bwMode="auto">
                <a:xfrm>
                  <a:off x="4763973" y="4580551"/>
                  <a:ext cx="449100" cy="491742"/>
                </a:xfrm>
                <a:prstGeom prst="rect">
                  <a:avLst/>
                </a:prstGeom>
                <a:blipFill rotWithShape="0">
                  <a:blip r:embed="rId4"/>
                  <a:stretch>
                    <a:fillRect/>
                  </a:stretch>
                </a:blipFill>
                <a:ln>
                  <a:headEnd/>
                  <a:tailEnd/>
                </a:ln>
              </p:spPr>
              <p:txBody>
                <a:bodyPr/>
                <a:lstStyle/>
                <a:p>
                  <a:r>
                    <a:rPr lang="de-DE">
                      <a:noFill/>
                    </a:rPr>
                    <a:t> </a:t>
                  </a:r>
                </a:p>
              </p:txBody>
            </p:sp>
          </mc:Fallback>
        </mc:AlternateContent>
        <p:cxnSp>
          <p:nvCxnSpPr>
            <p:cNvPr id="77" name="Gerade Verbindung mit Pfeil 23"/>
            <p:cNvCxnSpPr>
              <a:cxnSpLocks noChangeShapeType="1"/>
              <a:stCxn id="74" idx="3"/>
              <a:endCxn id="76" idx="1"/>
            </p:cNvCxnSpPr>
            <p:nvPr/>
          </p:nvCxnSpPr>
          <p:spPr bwMode="auto">
            <a:xfrm flipV="1">
              <a:off x="3835505" y="4826422"/>
              <a:ext cx="928468" cy="3391"/>
            </a:xfrm>
            <a:prstGeom prst="straightConnector1">
              <a:avLst/>
            </a:prstGeom>
            <a:noFill/>
            <a:ln w="19050" algn="ctr">
              <a:solidFill>
                <a:schemeClr val="tx1"/>
              </a:solidFill>
              <a:round/>
              <a:headEnd type="none" w="med" len="med"/>
              <a:tailEnd type="triangle" w="med" len="med"/>
            </a:ln>
          </p:spPr>
        </p:cxnSp>
        <p:cxnSp>
          <p:nvCxnSpPr>
            <p:cNvPr id="78" name="Gerade Verbindung mit Pfeil 19"/>
            <p:cNvCxnSpPr>
              <a:cxnSpLocks noChangeShapeType="1"/>
              <a:stCxn id="19" idx="6"/>
              <a:endCxn id="161" idx="1"/>
            </p:cNvCxnSpPr>
            <p:nvPr/>
          </p:nvCxnSpPr>
          <p:spPr bwMode="auto">
            <a:xfrm flipV="1">
              <a:off x="5865612" y="3898510"/>
              <a:ext cx="479351" cy="3"/>
            </a:xfrm>
            <a:prstGeom prst="straightConnector1">
              <a:avLst/>
            </a:prstGeom>
            <a:noFill/>
            <a:ln w="19050" algn="ctr">
              <a:solidFill>
                <a:schemeClr val="tx1"/>
              </a:solidFill>
              <a:round/>
              <a:headEnd type="none" w="med" len="med"/>
              <a:tailEnd type="triangle" w="med" len="med"/>
            </a:ln>
          </p:spPr>
        </p:cxnSp>
        <p:cxnSp>
          <p:nvCxnSpPr>
            <p:cNvPr id="85" name="Gerade Verbindung mit Pfeil 19"/>
            <p:cNvCxnSpPr>
              <a:cxnSpLocks noChangeShapeType="1"/>
              <a:stCxn id="160" idx="3"/>
              <a:endCxn id="73" idx="1"/>
            </p:cNvCxnSpPr>
            <p:nvPr/>
          </p:nvCxnSpPr>
          <p:spPr bwMode="auto">
            <a:xfrm>
              <a:off x="2470620" y="3898511"/>
              <a:ext cx="932008" cy="2"/>
            </a:xfrm>
            <a:prstGeom prst="straightConnector1">
              <a:avLst/>
            </a:prstGeom>
            <a:noFill/>
            <a:ln w="19050" algn="ctr">
              <a:solidFill>
                <a:schemeClr val="tx1"/>
              </a:solidFill>
              <a:round/>
              <a:headEnd type="none" w="med" len="med"/>
              <a:tailEnd type="triangle" w="med" len="med"/>
            </a:ln>
          </p:spPr>
        </p:cxnSp>
        <p:cxnSp>
          <p:nvCxnSpPr>
            <p:cNvPr id="87" name="Gerade Verbindung mit Pfeil 19"/>
            <p:cNvCxnSpPr>
              <a:cxnSpLocks noChangeShapeType="1"/>
              <a:stCxn id="75" idx="3"/>
              <a:endCxn id="19" idx="2"/>
            </p:cNvCxnSpPr>
            <p:nvPr/>
          </p:nvCxnSpPr>
          <p:spPr bwMode="auto">
            <a:xfrm>
              <a:off x="5210581" y="3898513"/>
              <a:ext cx="486221" cy="0"/>
            </a:xfrm>
            <a:prstGeom prst="straightConnector1">
              <a:avLst/>
            </a:prstGeom>
            <a:noFill/>
            <a:ln w="19050" algn="ctr">
              <a:solidFill>
                <a:schemeClr val="tx1"/>
              </a:solidFill>
              <a:round/>
              <a:headEnd type="none" w="med" len="med"/>
              <a:tailEnd type="triangle" w="med" len="med"/>
            </a:ln>
          </p:spPr>
        </p:cxnSp>
        <p:cxnSp>
          <p:nvCxnSpPr>
            <p:cNvPr id="91" name="Gewinkelte Verbindung 90"/>
            <p:cNvCxnSpPr>
              <a:stCxn id="46" idx="1"/>
              <a:endCxn id="74" idx="1"/>
            </p:cNvCxnSpPr>
            <p:nvPr/>
          </p:nvCxnSpPr>
          <p:spPr bwMode="auto">
            <a:xfrm rot="10800000" flipV="1">
              <a:off x="3386405" y="2967211"/>
              <a:ext cx="31324" cy="1862601"/>
            </a:xfrm>
            <a:prstGeom prst="bentConnector3">
              <a:avLst>
                <a:gd name="adj1" fmla="val 1776548"/>
              </a:avLst>
            </a:prstGeom>
            <a:solidFill>
              <a:schemeClr val="accent1"/>
            </a:solidFill>
            <a:ln w="19050" cap="flat" cmpd="sng" algn="ctr">
              <a:solidFill>
                <a:schemeClr val="tx1"/>
              </a:solidFill>
              <a:prstDash val="solid"/>
              <a:round/>
              <a:headEnd type="triangle"/>
              <a:tailEnd type="triangle"/>
            </a:ln>
            <a:effectLst/>
          </p:spPr>
        </p:cxnSp>
        <p:cxnSp>
          <p:nvCxnSpPr>
            <p:cNvPr id="1089" name="Gewinkelte Verbindung 1088"/>
            <p:cNvCxnSpPr>
              <a:stCxn id="46" idx="3"/>
              <a:endCxn id="19" idx="0"/>
            </p:cNvCxnSpPr>
            <p:nvPr/>
          </p:nvCxnSpPr>
          <p:spPr bwMode="auto">
            <a:xfrm>
              <a:off x="3866829" y="2967212"/>
              <a:ext cx="1914378" cy="846612"/>
            </a:xfrm>
            <a:prstGeom prst="bent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1" name="Gewinkelte Verbindung 100"/>
            <p:cNvCxnSpPr>
              <a:stCxn id="76" idx="3"/>
              <a:endCxn id="19" idx="4"/>
            </p:cNvCxnSpPr>
            <p:nvPr/>
          </p:nvCxnSpPr>
          <p:spPr bwMode="auto">
            <a:xfrm flipV="1">
              <a:off x="5213073" y="3983202"/>
              <a:ext cx="568134" cy="843220"/>
            </a:xfrm>
            <a:prstGeom prst="bentConnector2">
              <a:avLst/>
            </a:prstGeom>
            <a:solidFill>
              <a:schemeClr val="accent1"/>
            </a:solidFill>
            <a:ln w="19050" cap="flat" cmpd="sng" algn="ctr">
              <a:solidFill>
                <a:schemeClr val="tx1"/>
              </a:solidFill>
              <a:prstDash val="solid"/>
              <a:round/>
              <a:headEnd type="none" w="med" len="med"/>
              <a:tailEnd type="triangle"/>
            </a:ln>
            <a:effectLst/>
          </p:spPr>
        </p:cxnSp>
        <p:sp>
          <p:nvSpPr>
            <p:cNvPr id="157" name="Textfeld 156"/>
            <p:cNvSpPr txBox="1"/>
            <p:nvPr/>
          </p:nvSpPr>
          <p:spPr>
            <a:xfrm>
              <a:off x="2615168" y="2397546"/>
              <a:ext cx="1991574" cy="307777"/>
            </a:xfrm>
            <a:prstGeom prst="rect">
              <a:avLst/>
            </a:prstGeom>
            <a:noFill/>
          </p:spPr>
          <p:txBody>
            <a:bodyPr wrap="square" rtlCol="0">
              <a:spAutoFit/>
            </a:bodyPr>
            <a:lstStyle/>
            <a:p>
              <a:pPr algn="ctr"/>
              <a:r>
                <a:rPr lang="de-DE" sz="1400" dirty="0">
                  <a:latin typeface="+mj-lt"/>
                </a:rPr>
                <a:t>Proportionalanteil</a:t>
              </a:r>
            </a:p>
          </p:txBody>
        </p:sp>
        <p:sp>
          <p:nvSpPr>
            <p:cNvPr id="158" name="Textfeld 157"/>
            <p:cNvSpPr txBox="1"/>
            <p:nvPr/>
          </p:nvSpPr>
          <p:spPr>
            <a:xfrm>
              <a:off x="2615168" y="3342041"/>
              <a:ext cx="1991574" cy="307777"/>
            </a:xfrm>
            <a:prstGeom prst="rect">
              <a:avLst/>
            </a:prstGeom>
            <a:noFill/>
          </p:spPr>
          <p:txBody>
            <a:bodyPr wrap="square" rtlCol="0">
              <a:spAutoFit/>
            </a:bodyPr>
            <a:lstStyle/>
            <a:p>
              <a:pPr algn="ctr"/>
              <a:r>
                <a:rPr lang="de-DE" sz="1400" dirty="0">
                  <a:latin typeface="+mj-lt"/>
                </a:rPr>
                <a:t>Integrationsanteil</a:t>
              </a:r>
            </a:p>
          </p:txBody>
        </p:sp>
        <p:sp>
          <p:nvSpPr>
            <p:cNvPr id="159" name="Textfeld 158"/>
            <p:cNvSpPr txBox="1"/>
            <p:nvPr/>
          </p:nvSpPr>
          <p:spPr>
            <a:xfrm>
              <a:off x="2631391" y="4249255"/>
              <a:ext cx="1991574" cy="307777"/>
            </a:xfrm>
            <a:prstGeom prst="rect">
              <a:avLst/>
            </a:prstGeom>
            <a:noFill/>
          </p:spPr>
          <p:txBody>
            <a:bodyPr wrap="square" rtlCol="0">
              <a:spAutoFit/>
            </a:bodyPr>
            <a:lstStyle/>
            <a:p>
              <a:pPr algn="ctr"/>
              <a:r>
                <a:rPr lang="de-DE" sz="1400" dirty="0">
                  <a:latin typeface="+mj-lt"/>
                </a:rPr>
                <a:t>Differentialanteil</a:t>
              </a:r>
            </a:p>
          </p:txBody>
        </p:sp>
        <p:sp>
          <p:nvSpPr>
            <p:cNvPr id="160" name="Textfeld 159"/>
            <p:cNvSpPr txBox="1"/>
            <p:nvPr/>
          </p:nvSpPr>
          <p:spPr>
            <a:xfrm>
              <a:off x="783247" y="3744622"/>
              <a:ext cx="1687373" cy="307777"/>
            </a:xfrm>
            <a:prstGeom prst="rect">
              <a:avLst/>
            </a:prstGeom>
            <a:noFill/>
          </p:spPr>
          <p:txBody>
            <a:bodyPr wrap="square" rtlCol="0">
              <a:spAutoFit/>
            </a:bodyPr>
            <a:lstStyle/>
            <a:p>
              <a:pPr algn="ctr"/>
              <a:r>
                <a:rPr lang="de-DE" sz="1400" dirty="0">
                  <a:latin typeface="+mj-lt"/>
                </a:rPr>
                <a:t>Regeldifferenz</a:t>
              </a:r>
            </a:p>
          </p:txBody>
        </p:sp>
        <p:sp>
          <p:nvSpPr>
            <p:cNvPr id="161" name="Textfeld 160"/>
            <p:cNvSpPr txBox="1"/>
            <p:nvPr/>
          </p:nvSpPr>
          <p:spPr>
            <a:xfrm>
              <a:off x="6344963" y="3744621"/>
              <a:ext cx="1116747" cy="307777"/>
            </a:xfrm>
            <a:prstGeom prst="rect">
              <a:avLst/>
            </a:prstGeom>
            <a:noFill/>
          </p:spPr>
          <p:txBody>
            <a:bodyPr wrap="square" rtlCol="0">
              <a:spAutoFit/>
            </a:bodyPr>
            <a:lstStyle/>
            <a:p>
              <a:pPr algn="ctr"/>
              <a:r>
                <a:rPr lang="de-DE" sz="1400" dirty="0">
                  <a:latin typeface="+mj-lt"/>
                </a:rPr>
                <a:t>Stellgröße</a:t>
              </a:r>
            </a:p>
          </p:txBody>
        </p:sp>
      </p:grpSp>
    </p:spTree>
    <p:extLst>
      <p:ext uri="{BB962C8B-B14F-4D97-AF65-F5344CB8AC3E}">
        <p14:creationId xmlns:p14="http://schemas.microsoft.com/office/powerpoint/2010/main" val="192453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Regelstrecke</a:t>
            </a:r>
          </a:p>
        </p:txBody>
      </p:sp>
      <p:sp>
        <p:nvSpPr>
          <p:cNvPr id="3" name="Inhaltsplatzhalter 2"/>
          <p:cNvSpPr>
            <a:spLocks noGrp="1"/>
          </p:cNvSpPr>
          <p:nvPr>
            <p:ph idx="1"/>
          </p:nvPr>
        </p:nvSpPr>
        <p:spPr>
          <a:xfrm>
            <a:off x="508000" y="2101554"/>
            <a:ext cx="8128000" cy="4072467"/>
          </a:xfrm>
        </p:spPr>
        <p:txBody>
          <a:bodyPr/>
          <a:lstStyle/>
          <a:p>
            <a:pPr marL="0" indent="0">
              <a:buNone/>
            </a:pPr>
            <a:r>
              <a:rPr lang="de-DE" dirty="0">
                <a:latin typeface="+mj-lt"/>
              </a:rPr>
              <a:t>Experimentelle Identifizierung anhand der Sprungantwort</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Grundlagen</a:t>
            </a:r>
          </a:p>
        </p:txBody>
      </p:sp>
      <p:grpSp>
        <p:nvGrpSpPr>
          <p:cNvPr id="70" name="Gruppieren 69"/>
          <p:cNvGrpSpPr/>
          <p:nvPr/>
        </p:nvGrpSpPr>
        <p:grpSpPr>
          <a:xfrm>
            <a:off x="873444" y="2586954"/>
            <a:ext cx="7397112" cy="3580282"/>
            <a:chOff x="1260819" y="2736694"/>
            <a:chExt cx="5999074" cy="2763996"/>
          </a:xfrm>
        </p:grpSpPr>
        <p:cxnSp>
          <p:nvCxnSpPr>
            <p:cNvPr id="90" name="Gerade Verbindung 89"/>
            <p:cNvCxnSpPr/>
            <p:nvPr/>
          </p:nvCxnSpPr>
          <p:spPr bwMode="auto">
            <a:xfrm flipV="1">
              <a:off x="6012015" y="3102589"/>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Gerade Verbindung mit Pfeil 7"/>
            <p:cNvCxnSpPr>
              <a:stCxn id="30" idx="0"/>
            </p:cNvCxnSpPr>
            <p:nvPr/>
          </p:nvCxnSpPr>
          <p:spPr bwMode="auto">
            <a:xfrm flipV="1">
              <a:off x="1848754" y="2885422"/>
              <a:ext cx="0" cy="238822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 name="Gerade Verbindung mit Pfeil 8"/>
            <p:cNvCxnSpPr>
              <a:stCxn id="30" idx="0"/>
            </p:cNvCxnSpPr>
            <p:nvPr/>
          </p:nvCxnSpPr>
          <p:spPr bwMode="auto">
            <a:xfrm>
              <a:off x="1848754" y="5273642"/>
              <a:ext cx="4494896"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25" name="Textfeld 24"/>
            <p:cNvSpPr txBox="1"/>
            <p:nvPr/>
          </p:nvSpPr>
          <p:spPr>
            <a:xfrm>
              <a:off x="5960950" y="5217528"/>
              <a:ext cx="828092" cy="237605"/>
            </a:xfrm>
            <a:prstGeom prst="rect">
              <a:avLst/>
            </a:prstGeom>
            <a:noFill/>
          </p:spPr>
          <p:txBody>
            <a:bodyPr wrap="square" rtlCol="0">
              <a:spAutoFit/>
            </a:bodyPr>
            <a:lstStyle/>
            <a:p>
              <a:r>
                <a:rPr lang="de-DE" sz="1400" dirty="0">
                  <a:latin typeface="+mj-lt"/>
                </a:rPr>
                <a:t>Zeit</a:t>
              </a:r>
            </a:p>
          </p:txBody>
        </p:sp>
        <p:sp>
          <p:nvSpPr>
            <p:cNvPr id="26" name="Textfeld 25"/>
            <p:cNvSpPr txBox="1"/>
            <p:nvPr/>
          </p:nvSpPr>
          <p:spPr>
            <a:xfrm>
              <a:off x="1402386" y="2736694"/>
              <a:ext cx="470755" cy="237605"/>
            </a:xfrm>
            <a:prstGeom prst="rect">
              <a:avLst/>
            </a:prstGeom>
            <a:noFill/>
          </p:spPr>
          <p:txBody>
            <a:bodyPr wrap="square" rtlCol="0">
              <a:spAutoFit/>
            </a:bodyPr>
            <a:lstStyle/>
            <a:p>
              <a:r>
                <a:rPr lang="de-DE" sz="1400" dirty="0">
                  <a:latin typeface="+mj-lt"/>
                </a:rPr>
                <a:t>y</a:t>
              </a:r>
            </a:p>
          </p:txBody>
        </p:sp>
        <p:sp>
          <p:nvSpPr>
            <p:cNvPr id="30" name="Freihandform 29"/>
            <p:cNvSpPr/>
            <p:nvPr/>
          </p:nvSpPr>
          <p:spPr bwMode="auto">
            <a:xfrm>
              <a:off x="1848754" y="3190313"/>
              <a:ext cx="4572001" cy="2083329"/>
            </a:xfrm>
            <a:custGeom>
              <a:avLst/>
              <a:gdLst>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5943600 w 5943600"/>
                <a:gd name="connsiteY12" fmla="*/ 900112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320117 w 5943600"/>
                <a:gd name="connsiteY12" fmla="*/ 909637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824590 w 5943600"/>
                <a:gd name="connsiteY12" fmla="*/ 1414462 h 3309937"/>
                <a:gd name="connsiteX0" fmla="*/ 0 w 4824590"/>
                <a:gd name="connsiteY0" fmla="*/ 3309937 h 3309937"/>
                <a:gd name="connsiteX1" fmla="*/ 581025 w 4824590"/>
                <a:gd name="connsiteY1" fmla="*/ 261937 h 3309937"/>
                <a:gd name="connsiteX2" fmla="*/ 1333500 w 4824590"/>
                <a:gd name="connsiteY2" fmla="*/ 1738312 h 3309937"/>
                <a:gd name="connsiteX3" fmla="*/ 1828800 w 4824590"/>
                <a:gd name="connsiteY3" fmla="*/ 623887 h 3309937"/>
                <a:gd name="connsiteX4" fmla="*/ 2114550 w 4824590"/>
                <a:gd name="connsiteY4" fmla="*/ 1443037 h 3309937"/>
                <a:gd name="connsiteX5" fmla="*/ 2438400 w 4824590"/>
                <a:gd name="connsiteY5" fmla="*/ 757237 h 3309937"/>
                <a:gd name="connsiteX6" fmla="*/ 2638425 w 4824590"/>
                <a:gd name="connsiteY6" fmla="*/ 1319212 h 3309937"/>
                <a:gd name="connsiteX7" fmla="*/ 2952750 w 4824590"/>
                <a:gd name="connsiteY7" fmla="*/ 862012 h 3309937"/>
                <a:gd name="connsiteX8" fmla="*/ 3200400 w 4824590"/>
                <a:gd name="connsiteY8" fmla="*/ 1176337 h 3309937"/>
                <a:gd name="connsiteX9" fmla="*/ 3381375 w 4824590"/>
                <a:gd name="connsiteY9" fmla="*/ 900112 h 3309937"/>
                <a:gd name="connsiteX10" fmla="*/ 3381375 w 4824590"/>
                <a:gd name="connsiteY10" fmla="*/ 900112 h 3309937"/>
                <a:gd name="connsiteX11" fmla="*/ 4375150 w 4824590"/>
                <a:gd name="connsiteY11" fmla="*/ 890587 h 3309937"/>
                <a:gd name="connsiteX12" fmla="*/ 4824590 w 4824590"/>
                <a:gd name="connsiteY12" fmla="*/ 141446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0 w 4971347"/>
                <a:gd name="connsiteY11" fmla="*/ 890587 h 3309937"/>
                <a:gd name="connsiteX12" fmla="*/ 4971347 w 4971347"/>
                <a:gd name="connsiteY12" fmla="*/ 93821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1 w 4971347"/>
                <a:gd name="connsiteY11" fmla="*/ 900112 h 3309937"/>
                <a:gd name="connsiteX12" fmla="*/ 4971347 w 4971347"/>
                <a:gd name="connsiteY12" fmla="*/ 938212 h 3309937"/>
                <a:gd name="connsiteX0" fmla="*/ 0 w 4751214"/>
                <a:gd name="connsiteY0" fmla="*/ 3309937 h 3309937"/>
                <a:gd name="connsiteX1" fmla="*/ 581025 w 4751214"/>
                <a:gd name="connsiteY1" fmla="*/ 261937 h 3309937"/>
                <a:gd name="connsiteX2" fmla="*/ 1333500 w 4751214"/>
                <a:gd name="connsiteY2" fmla="*/ 1738312 h 3309937"/>
                <a:gd name="connsiteX3" fmla="*/ 1828800 w 4751214"/>
                <a:gd name="connsiteY3" fmla="*/ 623887 h 3309937"/>
                <a:gd name="connsiteX4" fmla="*/ 2114550 w 4751214"/>
                <a:gd name="connsiteY4" fmla="*/ 1443037 h 3309937"/>
                <a:gd name="connsiteX5" fmla="*/ 2438400 w 4751214"/>
                <a:gd name="connsiteY5" fmla="*/ 757237 h 3309937"/>
                <a:gd name="connsiteX6" fmla="*/ 2638425 w 4751214"/>
                <a:gd name="connsiteY6" fmla="*/ 1319212 h 3309937"/>
                <a:gd name="connsiteX7" fmla="*/ 2952750 w 4751214"/>
                <a:gd name="connsiteY7" fmla="*/ 862012 h 3309937"/>
                <a:gd name="connsiteX8" fmla="*/ 3200400 w 4751214"/>
                <a:gd name="connsiteY8" fmla="*/ 1176337 h 3309937"/>
                <a:gd name="connsiteX9" fmla="*/ 3381375 w 4751214"/>
                <a:gd name="connsiteY9" fmla="*/ 900112 h 3309937"/>
                <a:gd name="connsiteX10" fmla="*/ 3381375 w 4751214"/>
                <a:gd name="connsiteY10" fmla="*/ 900112 h 3309937"/>
                <a:gd name="connsiteX11" fmla="*/ 4375151 w 4751214"/>
                <a:gd name="connsiteY11" fmla="*/ 900112 h 3309937"/>
                <a:gd name="connsiteX12" fmla="*/ 4751214 w 4751214"/>
                <a:gd name="connsiteY12" fmla="*/ 881062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0 w 4375151"/>
                <a:gd name="connsiteY12" fmla="*/ 909637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7873 w 4375151"/>
                <a:gd name="connsiteY12" fmla="*/ 902494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1 w 4375151"/>
                <a:gd name="connsiteY12" fmla="*/ 897731 h 3309937"/>
                <a:gd name="connsiteX0" fmla="*/ 0 w 3934598"/>
                <a:gd name="connsiteY0" fmla="*/ 3309937 h 3309937"/>
                <a:gd name="connsiteX1" fmla="*/ 581025 w 3934598"/>
                <a:gd name="connsiteY1" fmla="*/ 261937 h 3309937"/>
                <a:gd name="connsiteX2" fmla="*/ 1333500 w 3934598"/>
                <a:gd name="connsiteY2" fmla="*/ 1738312 h 3309937"/>
                <a:gd name="connsiteX3" fmla="*/ 1828800 w 3934598"/>
                <a:gd name="connsiteY3" fmla="*/ 623887 h 3309937"/>
                <a:gd name="connsiteX4" fmla="*/ 2114550 w 3934598"/>
                <a:gd name="connsiteY4" fmla="*/ 1443037 h 3309937"/>
                <a:gd name="connsiteX5" fmla="*/ 2438400 w 3934598"/>
                <a:gd name="connsiteY5" fmla="*/ 757237 h 3309937"/>
                <a:gd name="connsiteX6" fmla="*/ 2638425 w 3934598"/>
                <a:gd name="connsiteY6" fmla="*/ 1319212 h 3309937"/>
                <a:gd name="connsiteX7" fmla="*/ 2952750 w 3934598"/>
                <a:gd name="connsiteY7" fmla="*/ 862012 h 3309937"/>
                <a:gd name="connsiteX8" fmla="*/ 3200400 w 3934598"/>
                <a:gd name="connsiteY8" fmla="*/ 1176337 h 3309937"/>
                <a:gd name="connsiteX9" fmla="*/ 3381375 w 3934598"/>
                <a:gd name="connsiteY9" fmla="*/ 900112 h 3309937"/>
                <a:gd name="connsiteX10" fmla="*/ 3381375 w 3934598"/>
                <a:gd name="connsiteY10" fmla="*/ 900112 h 3309937"/>
                <a:gd name="connsiteX11" fmla="*/ 3934598 w 3934598"/>
                <a:gd name="connsiteY11" fmla="*/ 902493 h 3309937"/>
                <a:gd name="connsiteX12" fmla="*/ 3705581 w 3934598"/>
                <a:gd name="connsiteY12" fmla="*/ 897731 h 3309937"/>
                <a:gd name="connsiteX0" fmla="*/ 0 w 3820662"/>
                <a:gd name="connsiteY0" fmla="*/ 3309937 h 3309937"/>
                <a:gd name="connsiteX1" fmla="*/ 581025 w 3820662"/>
                <a:gd name="connsiteY1" fmla="*/ 261937 h 3309937"/>
                <a:gd name="connsiteX2" fmla="*/ 1333500 w 3820662"/>
                <a:gd name="connsiteY2" fmla="*/ 1738312 h 3309937"/>
                <a:gd name="connsiteX3" fmla="*/ 1828800 w 3820662"/>
                <a:gd name="connsiteY3" fmla="*/ 623887 h 3309937"/>
                <a:gd name="connsiteX4" fmla="*/ 2114550 w 3820662"/>
                <a:gd name="connsiteY4" fmla="*/ 1443037 h 3309937"/>
                <a:gd name="connsiteX5" fmla="*/ 2438400 w 3820662"/>
                <a:gd name="connsiteY5" fmla="*/ 757237 h 3309937"/>
                <a:gd name="connsiteX6" fmla="*/ 2638425 w 3820662"/>
                <a:gd name="connsiteY6" fmla="*/ 1319212 h 3309937"/>
                <a:gd name="connsiteX7" fmla="*/ 2952750 w 3820662"/>
                <a:gd name="connsiteY7" fmla="*/ 862012 h 3309937"/>
                <a:gd name="connsiteX8" fmla="*/ 3200400 w 3820662"/>
                <a:gd name="connsiteY8" fmla="*/ 1176337 h 3309937"/>
                <a:gd name="connsiteX9" fmla="*/ 3381375 w 3820662"/>
                <a:gd name="connsiteY9" fmla="*/ 900112 h 3309937"/>
                <a:gd name="connsiteX10" fmla="*/ 3381375 w 3820662"/>
                <a:gd name="connsiteY10" fmla="*/ 900112 h 3309937"/>
                <a:gd name="connsiteX11" fmla="*/ 3820662 w 3820662"/>
                <a:gd name="connsiteY11" fmla="*/ 904874 h 3309937"/>
                <a:gd name="connsiteX12" fmla="*/ 3705581 w 3820662"/>
                <a:gd name="connsiteY12" fmla="*/ 897731 h 3309937"/>
                <a:gd name="connsiteX0" fmla="*/ 0 w 3820662"/>
                <a:gd name="connsiteY0" fmla="*/ 3074587 h 3074587"/>
                <a:gd name="connsiteX1" fmla="*/ 581025 w 3820662"/>
                <a:gd name="connsiteY1" fmla="*/ 26587 h 3074587"/>
                <a:gd name="connsiteX2" fmla="*/ 1063608 w 3820662"/>
                <a:gd name="connsiteY2" fmla="*/ 1528362 h 3074587"/>
                <a:gd name="connsiteX3" fmla="*/ 1828800 w 3820662"/>
                <a:gd name="connsiteY3" fmla="*/ 388537 h 3074587"/>
                <a:gd name="connsiteX4" fmla="*/ 2114550 w 3820662"/>
                <a:gd name="connsiteY4" fmla="*/ 1207687 h 3074587"/>
                <a:gd name="connsiteX5" fmla="*/ 2438400 w 3820662"/>
                <a:gd name="connsiteY5" fmla="*/ 521887 h 3074587"/>
                <a:gd name="connsiteX6" fmla="*/ 2638425 w 3820662"/>
                <a:gd name="connsiteY6" fmla="*/ 1083862 h 3074587"/>
                <a:gd name="connsiteX7" fmla="*/ 2952750 w 3820662"/>
                <a:gd name="connsiteY7" fmla="*/ 626662 h 3074587"/>
                <a:gd name="connsiteX8" fmla="*/ 3200400 w 3820662"/>
                <a:gd name="connsiteY8" fmla="*/ 940987 h 3074587"/>
                <a:gd name="connsiteX9" fmla="*/ 3381375 w 3820662"/>
                <a:gd name="connsiteY9" fmla="*/ 664762 h 3074587"/>
                <a:gd name="connsiteX10" fmla="*/ 3381375 w 3820662"/>
                <a:gd name="connsiteY10" fmla="*/ 664762 h 3074587"/>
                <a:gd name="connsiteX11" fmla="*/ 3820662 w 3820662"/>
                <a:gd name="connsiteY11" fmla="*/ 669524 h 3074587"/>
                <a:gd name="connsiteX12" fmla="*/ 3705581 w 3820662"/>
                <a:gd name="connsiteY12" fmla="*/ 662381 h 3074587"/>
                <a:gd name="connsiteX0" fmla="*/ 0 w 3820662"/>
                <a:gd name="connsiteY0" fmla="*/ 3073735 h 3073735"/>
                <a:gd name="connsiteX1" fmla="*/ 581025 w 3820662"/>
                <a:gd name="connsiteY1" fmla="*/ 25735 h 3073735"/>
                <a:gd name="connsiteX2" fmla="*/ 1063608 w 3820662"/>
                <a:gd name="connsiteY2" fmla="*/ 1527510 h 3073735"/>
                <a:gd name="connsiteX3" fmla="*/ 1828800 w 3820662"/>
                <a:gd name="connsiteY3" fmla="*/ 387685 h 3073735"/>
                <a:gd name="connsiteX4" fmla="*/ 2114550 w 3820662"/>
                <a:gd name="connsiteY4" fmla="*/ 1206835 h 3073735"/>
                <a:gd name="connsiteX5" fmla="*/ 2438400 w 3820662"/>
                <a:gd name="connsiteY5" fmla="*/ 521035 h 3073735"/>
                <a:gd name="connsiteX6" fmla="*/ 2638425 w 3820662"/>
                <a:gd name="connsiteY6" fmla="*/ 1083010 h 3073735"/>
                <a:gd name="connsiteX7" fmla="*/ 2952750 w 3820662"/>
                <a:gd name="connsiteY7" fmla="*/ 625810 h 3073735"/>
                <a:gd name="connsiteX8" fmla="*/ 3200400 w 3820662"/>
                <a:gd name="connsiteY8" fmla="*/ 940135 h 3073735"/>
                <a:gd name="connsiteX9" fmla="*/ 3381375 w 3820662"/>
                <a:gd name="connsiteY9" fmla="*/ 663910 h 3073735"/>
                <a:gd name="connsiteX10" fmla="*/ 3381375 w 3820662"/>
                <a:gd name="connsiteY10" fmla="*/ 663910 h 3073735"/>
                <a:gd name="connsiteX11" fmla="*/ 3820662 w 3820662"/>
                <a:gd name="connsiteY11" fmla="*/ 668672 h 3073735"/>
                <a:gd name="connsiteX12" fmla="*/ 3705581 w 3820662"/>
                <a:gd name="connsiteY12" fmla="*/ 661529 h 3073735"/>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100763 h 3100763"/>
                <a:gd name="connsiteX1" fmla="*/ 581025 w 3820662"/>
                <a:gd name="connsiteY1" fmla="*/ 27363 h 3100763"/>
                <a:gd name="connsiteX2" fmla="*/ 1063608 w 3820662"/>
                <a:gd name="connsiteY2" fmla="*/ 1529138 h 3100763"/>
                <a:gd name="connsiteX3" fmla="*/ 1542039 w 3820662"/>
                <a:gd name="connsiteY3" fmla="*/ 389313 h 3100763"/>
                <a:gd name="connsiteX4" fmla="*/ 2114550 w 3820662"/>
                <a:gd name="connsiteY4" fmla="*/ 1208463 h 3100763"/>
                <a:gd name="connsiteX5" fmla="*/ 2438400 w 3820662"/>
                <a:gd name="connsiteY5" fmla="*/ 522663 h 3100763"/>
                <a:gd name="connsiteX6" fmla="*/ 2638425 w 3820662"/>
                <a:gd name="connsiteY6" fmla="*/ 1084638 h 3100763"/>
                <a:gd name="connsiteX7" fmla="*/ 2952750 w 3820662"/>
                <a:gd name="connsiteY7" fmla="*/ 627438 h 3100763"/>
                <a:gd name="connsiteX8" fmla="*/ 3200400 w 3820662"/>
                <a:gd name="connsiteY8" fmla="*/ 941763 h 3100763"/>
                <a:gd name="connsiteX9" fmla="*/ 3381375 w 3820662"/>
                <a:gd name="connsiteY9" fmla="*/ 665538 h 3100763"/>
                <a:gd name="connsiteX10" fmla="*/ 3381375 w 3820662"/>
                <a:gd name="connsiteY10" fmla="*/ 665538 h 3100763"/>
                <a:gd name="connsiteX11" fmla="*/ 3820662 w 3820662"/>
                <a:gd name="connsiteY11" fmla="*/ 670300 h 3100763"/>
                <a:gd name="connsiteX12" fmla="*/ 3705581 w 3820662"/>
                <a:gd name="connsiteY12" fmla="*/ 663157 h 3100763"/>
                <a:gd name="connsiteX0" fmla="*/ 0 w 3820662"/>
                <a:gd name="connsiteY0" fmla="*/ 2711457 h 2711457"/>
                <a:gd name="connsiteX1" fmla="*/ 893088 w 3820662"/>
                <a:gd name="connsiteY1" fmla="*/ 628657 h 2711457"/>
                <a:gd name="connsiteX2" fmla="*/ 1063608 w 3820662"/>
                <a:gd name="connsiteY2" fmla="*/ 1139832 h 2711457"/>
                <a:gd name="connsiteX3" fmla="*/ 1542039 w 3820662"/>
                <a:gd name="connsiteY3" fmla="*/ 7 h 2711457"/>
                <a:gd name="connsiteX4" fmla="*/ 2114550 w 3820662"/>
                <a:gd name="connsiteY4" fmla="*/ 819157 h 2711457"/>
                <a:gd name="connsiteX5" fmla="*/ 2438400 w 3820662"/>
                <a:gd name="connsiteY5" fmla="*/ 133357 h 2711457"/>
                <a:gd name="connsiteX6" fmla="*/ 2638425 w 3820662"/>
                <a:gd name="connsiteY6" fmla="*/ 695332 h 2711457"/>
                <a:gd name="connsiteX7" fmla="*/ 2952750 w 3820662"/>
                <a:gd name="connsiteY7" fmla="*/ 238132 h 2711457"/>
                <a:gd name="connsiteX8" fmla="*/ 3200400 w 3820662"/>
                <a:gd name="connsiteY8" fmla="*/ 552457 h 2711457"/>
                <a:gd name="connsiteX9" fmla="*/ 3381375 w 3820662"/>
                <a:gd name="connsiteY9" fmla="*/ 276232 h 2711457"/>
                <a:gd name="connsiteX10" fmla="*/ 3381375 w 3820662"/>
                <a:gd name="connsiteY10" fmla="*/ 276232 h 2711457"/>
                <a:gd name="connsiteX11" fmla="*/ 3820662 w 3820662"/>
                <a:gd name="connsiteY11" fmla="*/ 280994 h 2711457"/>
                <a:gd name="connsiteX12" fmla="*/ 3705581 w 3820662"/>
                <a:gd name="connsiteY12" fmla="*/ 273851 h 2711457"/>
                <a:gd name="connsiteX0" fmla="*/ 0 w 3820662"/>
                <a:gd name="connsiteY0" fmla="*/ 2711796 h 2711796"/>
                <a:gd name="connsiteX1" fmla="*/ 893088 w 3820662"/>
                <a:gd name="connsiteY1" fmla="*/ 628996 h 2711796"/>
                <a:gd name="connsiteX2" fmla="*/ 1257593 w 3820662"/>
                <a:gd name="connsiteY2" fmla="*/ 936971 h 2711796"/>
                <a:gd name="connsiteX3" fmla="*/ 1542039 w 3820662"/>
                <a:gd name="connsiteY3" fmla="*/ 346 h 2711796"/>
                <a:gd name="connsiteX4" fmla="*/ 2114550 w 3820662"/>
                <a:gd name="connsiteY4" fmla="*/ 819496 h 2711796"/>
                <a:gd name="connsiteX5" fmla="*/ 2438400 w 3820662"/>
                <a:gd name="connsiteY5" fmla="*/ 133696 h 2711796"/>
                <a:gd name="connsiteX6" fmla="*/ 2638425 w 3820662"/>
                <a:gd name="connsiteY6" fmla="*/ 695671 h 2711796"/>
                <a:gd name="connsiteX7" fmla="*/ 2952750 w 3820662"/>
                <a:gd name="connsiteY7" fmla="*/ 238471 h 2711796"/>
                <a:gd name="connsiteX8" fmla="*/ 3200400 w 3820662"/>
                <a:gd name="connsiteY8" fmla="*/ 552796 h 2711796"/>
                <a:gd name="connsiteX9" fmla="*/ 3381375 w 3820662"/>
                <a:gd name="connsiteY9" fmla="*/ 276571 h 2711796"/>
                <a:gd name="connsiteX10" fmla="*/ 3381375 w 3820662"/>
                <a:gd name="connsiteY10" fmla="*/ 276571 h 2711796"/>
                <a:gd name="connsiteX11" fmla="*/ 3820662 w 3820662"/>
                <a:gd name="connsiteY11" fmla="*/ 281333 h 2711796"/>
                <a:gd name="connsiteX12" fmla="*/ 3705581 w 3820662"/>
                <a:gd name="connsiteY12" fmla="*/ 274190 h 2711796"/>
                <a:gd name="connsiteX0" fmla="*/ 0 w 3820662"/>
                <a:gd name="connsiteY0" fmla="*/ 2578652 h 2578652"/>
                <a:gd name="connsiteX1" fmla="*/ 893088 w 3820662"/>
                <a:gd name="connsiteY1" fmla="*/ 495852 h 2578652"/>
                <a:gd name="connsiteX2" fmla="*/ 1257593 w 3820662"/>
                <a:gd name="connsiteY2" fmla="*/ 803827 h 2578652"/>
                <a:gd name="connsiteX3" fmla="*/ 1550474 w 3820662"/>
                <a:gd name="connsiteY3" fmla="*/ 641902 h 2578652"/>
                <a:gd name="connsiteX4" fmla="*/ 2114550 w 3820662"/>
                <a:gd name="connsiteY4" fmla="*/ 686352 h 2578652"/>
                <a:gd name="connsiteX5" fmla="*/ 2438400 w 3820662"/>
                <a:gd name="connsiteY5" fmla="*/ 552 h 2578652"/>
                <a:gd name="connsiteX6" fmla="*/ 2638425 w 3820662"/>
                <a:gd name="connsiteY6" fmla="*/ 562527 h 2578652"/>
                <a:gd name="connsiteX7" fmla="*/ 2952750 w 3820662"/>
                <a:gd name="connsiteY7" fmla="*/ 105327 h 2578652"/>
                <a:gd name="connsiteX8" fmla="*/ 3200400 w 3820662"/>
                <a:gd name="connsiteY8" fmla="*/ 419652 h 2578652"/>
                <a:gd name="connsiteX9" fmla="*/ 3381375 w 3820662"/>
                <a:gd name="connsiteY9" fmla="*/ 143427 h 2578652"/>
                <a:gd name="connsiteX10" fmla="*/ 3381375 w 3820662"/>
                <a:gd name="connsiteY10" fmla="*/ 143427 h 2578652"/>
                <a:gd name="connsiteX11" fmla="*/ 3820662 w 3820662"/>
                <a:gd name="connsiteY11" fmla="*/ 148189 h 2578652"/>
                <a:gd name="connsiteX12" fmla="*/ 3705581 w 3820662"/>
                <a:gd name="connsiteY12" fmla="*/ 141046 h 2578652"/>
                <a:gd name="connsiteX0" fmla="*/ 0 w 3820662"/>
                <a:gd name="connsiteY0" fmla="*/ 2580033 h 2580033"/>
                <a:gd name="connsiteX1" fmla="*/ 893088 w 3820662"/>
                <a:gd name="connsiteY1" fmla="*/ 497233 h 2580033"/>
                <a:gd name="connsiteX2" fmla="*/ 1257593 w 3820662"/>
                <a:gd name="connsiteY2" fmla="*/ 805208 h 2580033"/>
                <a:gd name="connsiteX3" fmla="*/ 1550474 w 3820662"/>
                <a:gd name="connsiteY3" fmla="*/ 643283 h 2580033"/>
                <a:gd name="connsiteX4" fmla="*/ 1802487 w 3820662"/>
                <a:gd name="connsiteY4" fmla="*/ 802033 h 2580033"/>
                <a:gd name="connsiteX5" fmla="*/ 2438400 w 3820662"/>
                <a:gd name="connsiteY5" fmla="*/ 1933 h 2580033"/>
                <a:gd name="connsiteX6" fmla="*/ 2638425 w 3820662"/>
                <a:gd name="connsiteY6" fmla="*/ 563908 h 2580033"/>
                <a:gd name="connsiteX7" fmla="*/ 2952750 w 3820662"/>
                <a:gd name="connsiteY7" fmla="*/ 106708 h 2580033"/>
                <a:gd name="connsiteX8" fmla="*/ 3200400 w 3820662"/>
                <a:gd name="connsiteY8" fmla="*/ 421033 h 2580033"/>
                <a:gd name="connsiteX9" fmla="*/ 3381375 w 3820662"/>
                <a:gd name="connsiteY9" fmla="*/ 144808 h 2580033"/>
                <a:gd name="connsiteX10" fmla="*/ 3381375 w 3820662"/>
                <a:gd name="connsiteY10" fmla="*/ 144808 h 2580033"/>
                <a:gd name="connsiteX11" fmla="*/ 3820662 w 3820662"/>
                <a:gd name="connsiteY11" fmla="*/ 149570 h 2580033"/>
                <a:gd name="connsiteX12" fmla="*/ 3705581 w 3820662"/>
                <a:gd name="connsiteY12" fmla="*/ 142427 h 2580033"/>
                <a:gd name="connsiteX0" fmla="*/ 0 w 3820662"/>
                <a:gd name="connsiteY0" fmla="*/ 2474548 h 2474548"/>
                <a:gd name="connsiteX1" fmla="*/ 893088 w 3820662"/>
                <a:gd name="connsiteY1" fmla="*/ 391748 h 2474548"/>
                <a:gd name="connsiteX2" fmla="*/ 1257593 w 3820662"/>
                <a:gd name="connsiteY2" fmla="*/ 699723 h 2474548"/>
                <a:gd name="connsiteX3" fmla="*/ 1550474 w 3820662"/>
                <a:gd name="connsiteY3" fmla="*/ 537798 h 2474548"/>
                <a:gd name="connsiteX4" fmla="*/ 1802487 w 3820662"/>
                <a:gd name="connsiteY4" fmla="*/ 696548 h 2474548"/>
                <a:gd name="connsiteX5" fmla="*/ 2016694 w 3820662"/>
                <a:gd name="connsiteY5" fmla="*/ 544148 h 2474548"/>
                <a:gd name="connsiteX6" fmla="*/ 2638425 w 3820662"/>
                <a:gd name="connsiteY6" fmla="*/ 458423 h 2474548"/>
                <a:gd name="connsiteX7" fmla="*/ 2952750 w 3820662"/>
                <a:gd name="connsiteY7" fmla="*/ 1223 h 2474548"/>
                <a:gd name="connsiteX8" fmla="*/ 3200400 w 3820662"/>
                <a:gd name="connsiteY8" fmla="*/ 315548 h 2474548"/>
                <a:gd name="connsiteX9" fmla="*/ 3381375 w 3820662"/>
                <a:gd name="connsiteY9" fmla="*/ 39323 h 2474548"/>
                <a:gd name="connsiteX10" fmla="*/ 3381375 w 3820662"/>
                <a:gd name="connsiteY10" fmla="*/ 39323 h 2474548"/>
                <a:gd name="connsiteX11" fmla="*/ 3820662 w 3820662"/>
                <a:gd name="connsiteY11" fmla="*/ 44085 h 2474548"/>
                <a:gd name="connsiteX12" fmla="*/ 3705581 w 3820662"/>
                <a:gd name="connsiteY12" fmla="*/ 36942 h 2474548"/>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638425 w 3820662"/>
                <a:gd name="connsiteY6" fmla="*/ 481612 h 2497737"/>
                <a:gd name="connsiteX7" fmla="*/ 2952750 w 3820662"/>
                <a:gd name="connsiteY7" fmla="*/ 24412 h 2497737"/>
                <a:gd name="connsiteX8" fmla="*/ 3381375 w 3820662"/>
                <a:gd name="connsiteY8" fmla="*/ 62512 h 2497737"/>
                <a:gd name="connsiteX9" fmla="*/ 3381375 w 3820662"/>
                <a:gd name="connsiteY9" fmla="*/ 62512 h 2497737"/>
                <a:gd name="connsiteX10" fmla="*/ 3820662 w 3820662"/>
                <a:gd name="connsiteY10" fmla="*/ 67274 h 2497737"/>
                <a:gd name="connsiteX11" fmla="*/ 3705581 w 3820662"/>
                <a:gd name="connsiteY11" fmla="*/ 60131 h 2497737"/>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952750 w 3820662"/>
                <a:gd name="connsiteY6" fmla="*/ 24412 h 2497737"/>
                <a:gd name="connsiteX7" fmla="*/ 3381375 w 3820662"/>
                <a:gd name="connsiteY7" fmla="*/ 62512 h 2497737"/>
                <a:gd name="connsiteX8" fmla="*/ 3381375 w 3820662"/>
                <a:gd name="connsiteY8" fmla="*/ 62512 h 2497737"/>
                <a:gd name="connsiteX9" fmla="*/ 3820662 w 3820662"/>
                <a:gd name="connsiteY9" fmla="*/ 67274 h 2497737"/>
                <a:gd name="connsiteX10" fmla="*/ 3705581 w 3820662"/>
                <a:gd name="connsiteY10" fmla="*/ 60131 h 2497737"/>
                <a:gd name="connsiteX0" fmla="*/ 0 w 3820662"/>
                <a:gd name="connsiteY0" fmla="*/ 2437606 h 2437606"/>
                <a:gd name="connsiteX1" fmla="*/ 893088 w 3820662"/>
                <a:gd name="connsiteY1" fmla="*/ 354806 h 2437606"/>
                <a:gd name="connsiteX2" fmla="*/ 1257593 w 3820662"/>
                <a:gd name="connsiteY2" fmla="*/ 662781 h 2437606"/>
                <a:gd name="connsiteX3" fmla="*/ 1550474 w 3820662"/>
                <a:gd name="connsiteY3" fmla="*/ 500856 h 2437606"/>
                <a:gd name="connsiteX4" fmla="*/ 1802487 w 3820662"/>
                <a:gd name="connsiteY4" fmla="*/ 659606 h 2437606"/>
                <a:gd name="connsiteX5" fmla="*/ 2016694 w 3820662"/>
                <a:gd name="connsiteY5" fmla="*/ 507206 h 2437606"/>
                <a:gd name="connsiteX6" fmla="*/ 3381375 w 3820662"/>
                <a:gd name="connsiteY6" fmla="*/ 2381 h 2437606"/>
                <a:gd name="connsiteX7" fmla="*/ 3381375 w 3820662"/>
                <a:gd name="connsiteY7" fmla="*/ 2381 h 2437606"/>
                <a:gd name="connsiteX8" fmla="*/ 3820662 w 3820662"/>
                <a:gd name="connsiteY8" fmla="*/ 7143 h 2437606"/>
                <a:gd name="connsiteX9" fmla="*/ 3705581 w 3820662"/>
                <a:gd name="connsiteY9" fmla="*/ 0 h 2437606"/>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381375 w 3820662"/>
                <a:gd name="connsiteY7" fmla="*/ 0 h 2435225"/>
                <a:gd name="connsiteX8" fmla="*/ 3820662 w 3820662"/>
                <a:gd name="connsiteY8" fmla="*/ 4762 h 2435225"/>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541624 w 3820662"/>
                <a:gd name="connsiteY7" fmla="*/ 381000 h 2435225"/>
                <a:gd name="connsiteX8" fmla="*/ 3820662 w 3820662"/>
                <a:gd name="connsiteY8" fmla="*/ 4762 h 2435225"/>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541624 w 3820662"/>
                <a:gd name="connsiteY7" fmla="*/ 376238 h 2430463"/>
                <a:gd name="connsiteX8" fmla="*/ 3820662 w 3820662"/>
                <a:gd name="connsiteY8" fmla="*/ 0 h 2430463"/>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820662 w 3820662"/>
                <a:gd name="connsiteY7" fmla="*/ 0 h 2430463"/>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16694 w 3044722"/>
                <a:gd name="connsiteY5" fmla="*/ 2363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113 h 2163113"/>
                <a:gd name="connsiteX1" fmla="*/ 893088 w 3044722"/>
                <a:gd name="connsiteY1" fmla="*/ 80313 h 2163113"/>
                <a:gd name="connsiteX2" fmla="*/ 1257593 w 3044722"/>
                <a:gd name="connsiteY2" fmla="*/ 388288 h 2163113"/>
                <a:gd name="connsiteX3" fmla="*/ 1550474 w 3044722"/>
                <a:gd name="connsiteY3" fmla="*/ 226363 h 2163113"/>
                <a:gd name="connsiteX4" fmla="*/ 1802487 w 3044722"/>
                <a:gd name="connsiteY4" fmla="*/ 385113 h 2163113"/>
                <a:gd name="connsiteX5" fmla="*/ 2058865 w 3044722"/>
                <a:gd name="connsiteY5" fmla="*/ 207313 h 2163113"/>
                <a:gd name="connsiteX6" fmla="*/ 2403016 w 3044722"/>
                <a:gd name="connsiteY6" fmla="*/ 185088 h 2163113"/>
                <a:gd name="connsiteX7" fmla="*/ 3044722 w 3044722"/>
                <a:gd name="connsiteY7" fmla="*/ 189850 h 2163113"/>
                <a:gd name="connsiteX0" fmla="*/ 0 w 3044722"/>
                <a:gd name="connsiteY0" fmla="*/ 2083971 h 2083971"/>
                <a:gd name="connsiteX1" fmla="*/ 893088 w 3044722"/>
                <a:gd name="connsiteY1" fmla="*/ 1171 h 2083971"/>
                <a:gd name="connsiteX2" fmla="*/ 1257593 w 3044722"/>
                <a:gd name="connsiteY2" fmla="*/ 309146 h 2083971"/>
                <a:gd name="connsiteX3" fmla="*/ 1550474 w 3044722"/>
                <a:gd name="connsiteY3" fmla="*/ 147221 h 2083971"/>
                <a:gd name="connsiteX4" fmla="*/ 1802487 w 3044722"/>
                <a:gd name="connsiteY4" fmla="*/ 305971 h 2083971"/>
                <a:gd name="connsiteX5" fmla="*/ 2058865 w 3044722"/>
                <a:gd name="connsiteY5" fmla="*/ 128171 h 2083971"/>
                <a:gd name="connsiteX6" fmla="*/ 2403016 w 3044722"/>
                <a:gd name="connsiteY6" fmla="*/ 105946 h 2083971"/>
                <a:gd name="connsiteX7" fmla="*/ 3044722 w 3044722"/>
                <a:gd name="connsiteY7" fmla="*/ 110708 h 2083971"/>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160218 h 2160218"/>
                <a:gd name="connsiteX1" fmla="*/ 893088 w 3044722"/>
                <a:gd name="connsiteY1" fmla="*/ 77418 h 2160218"/>
                <a:gd name="connsiteX2" fmla="*/ 1232291 w 3044722"/>
                <a:gd name="connsiteY2" fmla="*/ 410793 h 2160218"/>
                <a:gd name="connsiteX3" fmla="*/ 1550474 w 3044722"/>
                <a:gd name="connsiteY3" fmla="*/ 223468 h 2160218"/>
                <a:gd name="connsiteX4" fmla="*/ 1802487 w 3044722"/>
                <a:gd name="connsiteY4" fmla="*/ 382218 h 2160218"/>
                <a:gd name="connsiteX5" fmla="*/ 2058865 w 3044722"/>
                <a:gd name="connsiteY5" fmla="*/ 204418 h 2160218"/>
                <a:gd name="connsiteX6" fmla="*/ 2403016 w 3044722"/>
                <a:gd name="connsiteY6" fmla="*/ 182193 h 2160218"/>
                <a:gd name="connsiteX7" fmla="*/ 3044722 w 3044722"/>
                <a:gd name="connsiteY7" fmla="*/ 186955 h 2160218"/>
                <a:gd name="connsiteX0" fmla="*/ 0 w 3044722"/>
                <a:gd name="connsiteY0" fmla="*/ 2162482 h 2162482"/>
                <a:gd name="connsiteX1" fmla="*/ 867786 w 3044722"/>
                <a:gd name="connsiteY1" fmla="*/ 79682 h 2162482"/>
                <a:gd name="connsiteX2" fmla="*/ 1232291 w 3044722"/>
                <a:gd name="connsiteY2" fmla="*/ 413057 h 2162482"/>
                <a:gd name="connsiteX3" fmla="*/ 1550474 w 3044722"/>
                <a:gd name="connsiteY3" fmla="*/ 225732 h 2162482"/>
                <a:gd name="connsiteX4" fmla="*/ 1802487 w 3044722"/>
                <a:gd name="connsiteY4" fmla="*/ 384482 h 2162482"/>
                <a:gd name="connsiteX5" fmla="*/ 2058865 w 3044722"/>
                <a:gd name="connsiteY5" fmla="*/ 206682 h 2162482"/>
                <a:gd name="connsiteX6" fmla="*/ 2403016 w 3044722"/>
                <a:gd name="connsiteY6" fmla="*/ 184457 h 2162482"/>
                <a:gd name="connsiteX7" fmla="*/ 3044722 w 3044722"/>
                <a:gd name="connsiteY7" fmla="*/ 189219 h 2162482"/>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58865 w 3044722"/>
                <a:gd name="connsiteY5" fmla="*/ 1275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386148 w 3044722"/>
                <a:gd name="connsiteY6" fmla="*/ 257704 h 2083329"/>
                <a:gd name="connsiteX7" fmla="*/ 3044722 w 3044722"/>
                <a:gd name="connsiteY7" fmla="*/ 1100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88" h="2083329">
                  <a:moveTo>
                    <a:pt x="0" y="2083329"/>
                  </a:moveTo>
                  <a:cubicBezTo>
                    <a:pt x="381806" y="906197"/>
                    <a:pt x="628667" y="-25400"/>
                    <a:pt x="867786" y="529"/>
                  </a:cubicBezTo>
                  <a:cubicBezTo>
                    <a:pt x="1106905" y="26458"/>
                    <a:pt x="1118510" y="309562"/>
                    <a:pt x="1232291" y="333904"/>
                  </a:cubicBezTo>
                  <a:cubicBezTo>
                    <a:pt x="1346072" y="358246"/>
                    <a:pt x="1455441" y="151341"/>
                    <a:pt x="1550474" y="146579"/>
                  </a:cubicBezTo>
                  <a:cubicBezTo>
                    <a:pt x="1645507" y="141817"/>
                    <a:pt x="1714944" y="297921"/>
                    <a:pt x="1802487" y="305329"/>
                  </a:cubicBezTo>
                  <a:cubicBezTo>
                    <a:pt x="1890030" y="312737"/>
                    <a:pt x="1978456" y="198966"/>
                    <a:pt x="2075733" y="191029"/>
                  </a:cubicBezTo>
                  <a:cubicBezTo>
                    <a:pt x="2173010" y="183092"/>
                    <a:pt x="2293648" y="265641"/>
                    <a:pt x="2386148" y="257704"/>
                  </a:cubicBezTo>
                  <a:lnTo>
                    <a:pt x="3036288" y="249766"/>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mj-lt"/>
              </a:endParaRPr>
            </a:p>
          </p:txBody>
        </p:sp>
        <p:sp>
          <p:nvSpPr>
            <p:cNvPr id="36" name="Textfeld 35"/>
            <p:cNvSpPr txBox="1"/>
            <p:nvPr/>
          </p:nvSpPr>
          <p:spPr>
            <a:xfrm>
              <a:off x="2282260" y="2827918"/>
              <a:ext cx="2091423" cy="237605"/>
            </a:xfrm>
            <a:prstGeom prst="rect">
              <a:avLst/>
            </a:prstGeom>
            <a:noFill/>
          </p:spPr>
          <p:txBody>
            <a:bodyPr wrap="square" rtlCol="0">
              <a:spAutoFit/>
            </a:bodyPr>
            <a:lstStyle/>
            <a:p>
              <a:pPr algn="l"/>
              <a:r>
                <a:rPr lang="de-DE" sz="1400" dirty="0">
                  <a:latin typeface="+mj-lt"/>
                </a:rPr>
                <a:t>Überschwingweite</a:t>
              </a:r>
            </a:p>
          </p:txBody>
        </p:sp>
        <p:cxnSp>
          <p:nvCxnSpPr>
            <p:cNvPr id="42" name="Gerade Verbindung 41"/>
            <p:cNvCxnSpPr/>
            <p:nvPr/>
          </p:nvCxnSpPr>
          <p:spPr bwMode="auto">
            <a:xfrm>
              <a:off x="2221866" y="3177809"/>
              <a:ext cx="949325"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Gerade Verbindung mit Pfeil 49"/>
            <p:cNvCxnSpPr/>
            <p:nvPr/>
          </p:nvCxnSpPr>
          <p:spPr bwMode="auto">
            <a:xfrm flipV="1">
              <a:off x="6012015" y="3455163"/>
              <a:ext cx="0" cy="25205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Gerade Verbindung mit Pfeil 51"/>
            <p:cNvCxnSpPr/>
            <p:nvPr/>
          </p:nvCxnSpPr>
          <p:spPr bwMode="auto">
            <a:xfrm>
              <a:off x="6012015" y="3102589"/>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55" name="Textfeld 54"/>
            <p:cNvSpPr txBox="1"/>
            <p:nvPr/>
          </p:nvSpPr>
          <p:spPr>
            <a:xfrm>
              <a:off x="6067678" y="2811525"/>
              <a:ext cx="1192215" cy="403929"/>
            </a:xfrm>
            <a:prstGeom prst="rect">
              <a:avLst/>
            </a:prstGeom>
            <a:noFill/>
          </p:spPr>
          <p:txBody>
            <a:bodyPr wrap="square" rtlCol="0">
              <a:spAutoFit/>
            </a:bodyPr>
            <a:lstStyle/>
            <a:p>
              <a:pPr algn="l"/>
              <a:r>
                <a:rPr lang="de-DE" sz="1400" dirty="0">
                  <a:latin typeface="+mj-lt"/>
                </a:rPr>
                <a:t>stationäre </a:t>
              </a:r>
            </a:p>
            <a:p>
              <a:pPr algn="l"/>
              <a:r>
                <a:rPr lang="de-DE" sz="1400" dirty="0">
                  <a:latin typeface="+mj-lt"/>
                </a:rPr>
                <a:t>Abweichung</a:t>
              </a:r>
            </a:p>
          </p:txBody>
        </p:sp>
        <p:cxnSp>
          <p:nvCxnSpPr>
            <p:cNvPr id="64" name="Gerade Verbindung 63"/>
            <p:cNvCxnSpPr/>
            <p:nvPr/>
          </p:nvCxnSpPr>
          <p:spPr bwMode="auto">
            <a:xfrm flipH="1">
              <a:off x="1844575" y="3650541"/>
              <a:ext cx="821624"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Gerade Verbindung 75"/>
            <p:cNvCxnSpPr/>
            <p:nvPr/>
          </p:nvCxnSpPr>
          <p:spPr bwMode="auto">
            <a:xfrm flipV="1">
              <a:off x="2666199" y="3647034"/>
              <a:ext cx="0" cy="161959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7" name="Gerade Verbindung 86"/>
            <p:cNvCxnSpPr>
              <a:endCxn id="30" idx="1"/>
            </p:cNvCxnSpPr>
            <p:nvPr/>
          </p:nvCxnSpPr>
          <p:spPr bwMode="auto">
            <a:xfrm flipV="1">
              <a:off x="3155454" y="3190842"/>
              <a:ext cx="0" cy="208981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Textfeld 92"/>
            <p:cNvSpPr txBox="1"/>
            <p:nvPr/>
          </p:nvSpPr>
          <p:spPr>
            <a:xfrm>
              <a:off x="2506680" y="5263085"/>
              <a:ext cx="408572"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r</a:t>
              </a:r>
              <a:endParaRPr lang="de-DE" sz="1400" baseline="-25000" dirty="0">
                <a:latin typeface="+mj-lt"/>
              </a:endParaRPr>
            </a:p>
          </p:txBody>
        </p:sp>
        <p:cxnSp>
          <p:nvCxnSpPr>
            <p:cNvPr id="18" name="Gerader Verbinder 17"/>
            <p:cNvCxnSpPr/>
            <p:nvPr/>
          </p:nvCxnSpPr>
          <p:spPr bwMode="auto">
            <a:xfrm>
              <a:off x="1844575" y="3394976"/>
              <a:ext cx="457618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Gerade Verbindung 89"/>
            <p:cNvCxnSpPr/>
            <p:nvPr/>
          </p:nvCxnSpPr>
          <p:spPr bwMode="auto">
            <a:xfrm flipV="1">
              <a:off x="2316315" y="2885422"/>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Gerade Verbindung mit Pfeil 57"/>
            <p:cNvCxnSpPr/>
            <p:nvPr/>
          </p:nvCxnSpPr>
          <p:spPr bwMode="auto">
            <a:xfrm flipV="1">
              <a:off x="2316315" y="3409233"/>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9" name="Gerade Verbindung mit Pfeil 58"/>
            <p:cNvCxnSpPr/>
            <p:nvPr/>
          </p:nvCxnSpPr>
          <p:spPr bwMode="auto">
            <a:xfrm>
              <a:off x="2316315" y="2885422"/>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68" name="Textfeld 67"/>
            <p:cNvSpPr txBox="1"/>
            <p:nvPr/>
          </p:nvSpPr>
          <p:spPr>
            <a:xfrm>
              <a:off x="1260819" y="3187738"/>
              <a:ext cx="470755" cy="237605"/>
            </a:xfrm>
            <a:prstGeom prst="rect">
              <a:avLst/>
            </a:prstGeom>
            <a:noFill/>
          </p:spPr>
          <p:txBody>
            <a:bodyPr wrap="square" rtlCol="0">
              <a:spAutoFit/>
            </a:bodyPr>
            <a:lstStyle/>
            <a:p>
              <a:r>
                <a:rPr lang="de-DE" sz="1400" dirty="0">
                  <a:latin typeface="+mj-lt"/>
                </a:rPr>
                <a:t>1</a:t>
              </a:r>
            </a:p>
          </p:txBody>
        </p:sp>
        <p:sp>
          <p:nvSpPr>
            <p:cNvPr id="69" name="Textfeld 68"/>
            <p:cNvSpPr txBox="1"/>
            <p:nvPr/>
          </p:nvSpPr>
          <p:spPr>
            <a:xfrm>
              <a:off x="1288332" y="3471611"/>
              <a:ext cx="452988" cy="237605"/>
            </a:xfrm>
            <a:prstGeom prst="rect">
              <a:avLst/>
            </a:prstGeom>
            <a:noFill/>
          </p:spPr>
          <p:txBody>
            <a:bodyPr wrap="square" rtlCol="0">
              <a:spAutoFit/>
            </a:bodyPr>
            <a:lstStyle/>
            <a:p>
              <a:r>
                <a:rPr lang="de-DE" sz="1400" dirty="0">
                  <a:latin typeface="+mj-lt"/>
                </a:rPr>
                <a:t>0,9</a:t>
              </a:r>
            </a:p>
          </p:txBody>
        </p:sp>
        <p:sp>
          <p:nvSpPr>
            <p:cNvPr id="74" name="Textfeld 73"/>
            <p:cNvSpPr txBox="1"/>
            <p:nvPr/>
          </p:nvSpPr>
          <p:spPr>
            <a:xfrm>
              <a:off x="3009436" y="5263085"/>
              <a:ext cx="454874" cy="237605"/>
            </a:xfrm>
            <a:prstGeom prst="rect">
              <a:avLst/>
            </a:prstGeom>
            <a:noFill/>
          </p:spPr>
          <p:txBody>
            <a:bodyPr wrap="square" rtlCol="0">
              <a:spAutoFit/>
            </a:bodyPr>
            <a:lstStyle/>
            <a:p>
              <a:pPr algn="l"/>
              <a:r>
                <a:rPr lang="de-DE" sz="1400" dirty="0">
                  <a:latin typeface="+mj-lt"/>
                </a:rPr>
                <a:t>T</a:t>
              </a:r>
              <a:r>
                <a:rPr lang="de-DE" sz="1400" baseline="-25000" dirty="0">
                  <a:latin typeface="+mj-lt"/>
                </a:rPr>
                <a:t>m</a:t>
              </a:r>
            </a:p>
          </p:txBody>
        </p:sp>
        <p:cxnSp>
          <p:nvCxnSpPr>
            <p:cNvPr id="75" name="Gerade Verbindung 86"/>
            <p:cNvCxnSpPr>
              <a:endCxn id="30" idx="3"/>
            </p:cNvCxnSpPr>
            <p:nvPr/>
          </p:nvCxnSpPr>
          <p:spPr bwMode="auto">
            <a:xfrm flipV="1">
              <a:off x="4175897" y="3336892"/>
              <a:ext cx="7540" cy="194376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8" name="Textfeld 77"/>
            <p:cNvSpPr txBox="1"/>
            <p:nvPr/>
          </p:nvSpPr>
          <p:spPr>
            <a:xfrm>
              <a:off x="3997241" y="5263085"/>
              <a:ext cx="454874"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e</a:t>
              </a:r>
              <a:endParaRPr lang="de-DE" sz="1400" baseline="-25000" dirty="0">
                <a:latin typeface="+mj-lt"/>
              </a:endParaRPr>
            </a:p>
          </p:txBody>
        </p:sp>
        <p:cxnSp>
          <p:nvCxnSpPr>
            <p:cNvPr id="79" name="Gerade Verbindung 41"/>
            <p:cNvCxnSpPr/>
            <p:nvPr/>
          </p:nvCxnSpPr>
          <p:spPr bwMode="auto">
            <a:xfrm>
              <a:off x="4183437" y="3336889"/>
              <a:ext cx="26823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Gerade Verbindung 89"/>
            <p:cNvCxnSpPr/>
            <p:nvPr/>
          </p:nvCxnSpPr>
          <p:spPr bwMode="auto">
            <a:xfrm flipV="1">
              <a:off x="4377225" y="3044471"/>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Gerade Verbindung mit Pfeil 80"/>
            <p:cNvCxnSpPr/>
            <p:nvPr/>
          </p:nvCxnSpPr>
          <p:spPr bwMode="auto">
            <a:xfrm flipV="1">
              <a:off x="4377225" y="3568282"/>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2" name="Gerade Verbindung mit Pfeil 81"/>
            <p:cNvCxnSpPr/>
            <p:nvPr/>
          </p:nvCxnSpPr>
          <p:spPr bwMode="auto">
            <a:xfrm>
              <a:off x="4377225" y="3044471"/>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4" name="Gerade Verbindung 41"/>
            <p:cNvCxnSpPr/>
            <p:nvPr/>
          </p:nvCxnSpPr>
          <p:spPr bwMode="auto">
            <a:xfrm>
              <a:off x="4309311" y="3496489"/>
              <a:ext cx="28472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8" name="Textfeld 87"/>
            <p:cNvSpPr txBox="1"/>
            <p:nvPr/>
          </p:nvSpPr>
          <p:spPr>
            <a:xfrm>
              <a:off x="4392348" y="3527009"/>
              <a:ext cx="2091423" cy="237605"/>
            </a:xfrm>
            <a:prstGeom prst="rect">
              <a:avLst/>
            </a:prstGeom>
            <a:noFill/>
          </p:spPr>
          <p:txBody>
            <a:bodyPr wrap="square" rtlCol="0">
              <a:spAutoFit/>
            </a:bodyPr>
            <a:lstStyle/>
            <a:p>
              <a:pPr algn="l"/>
              <a:r>
                <a:rPr lang="de-DE" sz="1400" dirty="0">
                  <a:latin typeface="+mj-lt"/>
                </a:rPr>
                <a:t>2</a:t>
              </a:r>
              <a:r>
                <a:rPr lang="el-GR" sz="1400" dirty="0">
                  <a:latin typeface="+mj-lt"/>
                </a:rPr>
                <a:t>ε</a:t>
              </a:r>
              <a:endParaRPr lang="de-DE" sz="1400" dirty="0">
                <a:latin typeface="+mj-lt"/>
              </a:endParaRPr>
            </a:p>
          </p:txBody>
        </p:sp>
        <p:sp>
          <p:nvSpPr>
            <p:cNvPr id="89" name="Textfeld 88"/>
            <p:cNvSpPr txBox="1"/>
            <p:nvPr/>
          </p:nvSpPr>
          <p:spPr>
            <a:xfrm>
              <a:off x="4966303" y="4247096"/>
              <a:ext cx="2293590" cy="736575"/>
            </a:xfrm>
            <a:prstGeom prst="rect">
              <a:avLst/>
            </a:prstGeom>
            <a:noFill/>
          </p:spPr>
          <p:txBody>
            <a:bodyPr wrap="square" rtlCol="0">
              <a:spAutoFit/>
            </a:bodyPr>
            <a:lstStyle/>
            <a:p>
              <a:pPr algn="l">
                <a:tabLst>
                  <a:tab pos="363538" algn="l"/>
                </a:tabLst>
              </a:pPr>
              <a:r>
                <a:rPr lang="de-DE" sz="1400" dirty="0" err="1">
                  <a:latin typeface="+mj-lt"/>
                </a:rPr>
                <a:t>T</a:t>
              </a:r>
              <a:r>
                <a:rPr lang="de-DE" sz="1400" baseline="-25000" dirty="0" err="1">
                  <a:latin typeface="+mj-lt"/>
                </a:rPr>
                <a:t>r</a:t>
              </a:r>
              <a:r>
                <a:rPr lang="de-DE" sz="1400" dirty="0">
                  <a:latin typeface="+mj-lt"/>
                </a:rPr>
                <a:t>: 	Anstiegszeit</a:t>
              </a:r>
            </a:p>
            <a:p>
              <a:pPr algn="l">
                <a:tabLst>
                  <a:tab pos="363538" algn="l"/>
                </a:tabLst>
              </a:pPr>
              <a:r>
                <a:rPr lang="de-DE" sz="1400" dirty="0">
                  <a:latin typeface="+mj-lt"/>
                </a:rPr>
                <a:t>T</a:t>
              </a:r>
              <a:r>
                <a:rPr lang="de-DE" sz="1400" baseline="-25000" dirty="0">
                  <a:latin typeface="+mj-lt"/>
                </a:rPr>
                <a:t>m</a:t>
              </a:r>
              <a:r>
                <a:rPr lang="de-DE" sz="1400" dirty="0">
                  <a:latin typeface="+mj-lt"/>
                </a:rPr>
                <a:t>:	Überschwingzeit</a:t>
              </a:r>
            </a:p>
            <a:p>
              <a:pPr algn="l">
                <a:tabLst>
                  <a:tab pos="363538" algn="l"/>
                </a:tabLst>
              </a:pPr>
              <a:r>
                <a:rPr lang="de-DE" sz="1400" dirty="0" err="1">
                  <a:latin typeface="+mj-lt"/>
                </a:rPr>
                <a:t>T</a:t>
              </a:r>
              <a:r>
                <a:rPr lang="de-DE" sz="1400" baseline="-25000" dirty="0" err="1">
                  <a:latin typeface="+mj-lt"/>
                </a:rPr>
                <a:t>e</a:t>
              </a:r>
              <a:r>
                <a:rPr lang="de-DE" sz="1400" dirty="0">
                  <a:latin typeface="+mj-lt"/>
                </a:rPr>
                <a:t>: 	Beruhigungszeit</a:t>
              </a:r>
            </a:p>
            <a:p>
              <a:pPr algn="l">
                <a:tabLst>
                  <a:tab pos="363538" algn="l"/>
                </a:tabLst>
              </a:pPr>
              <a:r>
                <a:rPr lang="el-GR" sz="1400" dirty="0">
                  <a:latin typeface="+mj-lt"/>
                </a:rPr>
                <a:t>ε</a:t>
              </a:r>
              <a:r>
                <a:rPr lang="de-DE" sz="1400" dirty="0">
                  <a:latin typeface="+mj-lt"/>
                </a:rPr>
                <a:t>: 5% der Überschwingweite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Auslegung</a:t>
            </a:r>
          </a:p>
        </p:txBody>
      </p:sp>
      <p:sp>
        <p:nvSpPr>
          <p:cNvPr id="4" name="Inhaltsplatzhalter 3"/>
          <p:cNvSpPr>
            <a:spLocks noGrp="1"/>
          </p:cNvSpPr>
          <p:nvPr>
            <p:ph idx="1"/>
          </p:nvPr>
        </p:nvSpPr>
        <p:spPr/>
        <p:txBody>
          <a:bodyPr/>
          <a:lstStyle/>
          <a:p>
            <a:pPr marL="0" indent="0">
              <a:buNone/>
            </a:pPr>
            <a:r>
              <a:rPr lang="de-DE" dirty="0">
                <a:latin typeface="+mj-lt"/>
              </a:rPr>
              <a:t>Auswirkung der Erhöhung der einzelnen PID-Anteile</a:t>
            </a:r>
          </a:p>
        </p:txBody>
      </p:sp>
      <p:sp>
        <p:nvSpPr>
          <p:cNvPr id="5" name="Inhaltsplatzhalter 4"/>
          <p:cNvSpPr>
            <a:spLocks noGrp="1"/>
          </p:cNvSpPr>
          <p:nvPr>
            <p:ph idx="13"/>
          </p:nvPr>
        </p:nvSpPr>
        <p:spPr/>
        <p:txBody>
          <a:bodyPr/>
          <a:lstStyle/>
          <a:p>
            <a:r>
              <a:rPr lang="de-DE" dirty="0">
                <a:latin typeface="+mj-lt"/>
              </a:rPr>
              <a:t>Grundlagen</a:t>
            </a:r>
          </a:p>
        </p:txBody>
      </p:sp>
      <p:graphicFrame>
        <p:nvGraphicFramePr>
          <p:cNvPr id="6" name="Tabelle 5"/>
          <p:cNvGraphicFramePr>
            <a:graphicFrameLocks noGrp="1"/>
          </p:cNvGraphicFramePr>
          <p:nvPr>
            <p:extLst>
              <p:ext uri="{D42A27DB-BD31-4B8C-83A1-F6EECF244321}">
                <p14:modId xmlns:p14="http://schemas.microsoft.com/office/powerpoint/2010/main" val="1732058237"/>
              </p:ext>
            </p:extLst>
          </p:nvPr>
        </p:nvGraphicFramePr>
        <p:xfrm>
          <a:off x="508000" y="2819400"/>
          <a:ext cx="8128000" cy="3149600"/>
        </p:xfrm>
        <a:graphic>
          <a:graphicData uri="http://schemas.openxmlformats.org/drawingml/2006/table">
            <a:tbl>
              <a:tblPr firstRow="1" bandRow="1">
                <a:tableStyleId>{5940675A-B579-460E-94D1-54222C63F5DA}</a:tableStyleId>
              </a:tblPr>
              <a:tblGrid>
                <a:gridCol w="1562100">
                  <a:extLst>
                    <a:ext uri="{9D8B030D-6E8A-4147-A177-3AD203B41FA5}">
                      <a16:colId xmlns:a16="http://schemas.microsoft.com/office/drawing/2014/main" val="3857562965"/>
                    </a:ext>
                  </a:extLst>
                </a:gridCol>
                <a:gridCol w="1638300">
                  <a:extLst>
                    <a:ext uri="{9D8B030D-6E8A-4147-A177-3AD203B41FA5}">
                      <a16:colId xmlns:a16="http://schemas.microsoft.com/office/drawing/2014/main" val="489915166"/>
                    </a:ext>
                  </a:extLst>
                </a:gridCol>
                <a:gridCol w="1689100">
                  <a:extLst>
                    <a:ext uri="{9D8B030D-6E8A-4147-A177-3AD203B41FA5}">
                      <a16:colId xmlns:a16="http://schemas.microsoft.com/office/drawing/2014/main" val="1944051961"/>
                    </a:ext>
                  </a:extLst>
                </a:gridCol>
                <a:gridCol w="1612900">
                  <a:extLst>
                    <a:ext uri="{9D8B030D-6E8A-4147-A177-3AD203B41FA5}">
                      <a16:colId xmlns:a16="http://schemas.microsoft.com/office/drawing/2014/main" val="2135157263"/>
                    </a:ext>
                  </a:extLst>
                </a:gridCol>
                <a:gridCol w="1625600">
                  <a:extLst>
                    <a:ext uri="{9D8B030D-6E8A-4147-A177-3AD203B41FA5}">
                      <a16:colId xmlns:a16="http://schemas.microsoft.com/office/drawing/2014/main" val="1911062873"/>
                    </a:ext>
                  </a:extLst>
                </a:gridCol>
              </a:tblGrid>
              <a:tr h="787400">
                <a:tc>
                  <a:txBody>
                    <a:bodyPr/>
                    <a:lstStyle/>
                    <a:p>
                      <a:r>
                        <a:rPr lang="de-DE" dirty="0"/>
                        <a:t>Erhöhung des ...</a:t>
                      </a:r>
                    </a:p>
                  </a:txBody>
                  <a:tcPr/>
                </a:tc>
                <a:tc>
                  <a:txBody>
                    <a:bodyPr/>
                    <a:lstStyle/>
                    <a:p>
                      <a:r>
                        <a:rPr lang="de-DE" dirty="0"/>
                        <a:t>Anstiegszeit</a:t>
                      </a:r>
                    </a:p>
                  </a:txBody>
                  <a:tcPr/>
                </a:tc>
                <a:tc>
                  <a:txBody>
                    <a:bodyPr/>
                    <a:lstStyle/>
                    <a:p>
                      <a:r>
                        <a:rPr lang="de-DE" dirty="0"/>
                        <a:t>Überschwing-weite</a:t>
                      </a:r>
                    </a:p>
                  </a:txBody>
                  <a:tcPr/>
                </a:tc>
                <a:tc>
                  <a:txBody>
                    <a:bodyPr/>
                    <a:lstStyle/>
                    <a:p>
                      <a:r>
                        <a:rPr lang="de-DE" dirty="0"/>
                        <a:t>Beruhigungs-zeit</a:t>
                      </a:r>
                    </a:p>
                  </a:txBody>
                  <a:tcPr/>
                </a:tc>
                <a:tc>
                  <a:txBody>
                    <a:bodyPr/>
                    <a:lstStyle/>
                    <a:p>
                      <a:r>
                        <a:rPr lang="de-DE" dirty="0"/>
                        <a:t>Stationäre</a:t>
                      </a:r>
                      <a:r>
                        <a:rPr lang="de-DE" baseline="0" dirty="0"/>
                        <a:t> Abweichung</a:t>
                      </a:r>
                      <a:endParaRPr lang="de-DE" dirty="0"/>
                    </a:p>
                  </a:txBody>
                  <a:tcPr/>
                </a:tc>
                <a:extLst>
                  <a:ext uri="{0D108BD9-81ED-4DB2-BD59-A6C34878D82A}">
                    <a16:rowId xmlns:a16="http://schemas.microsoft.com/office/drawing/2014/main" val="1653508893"/>
                  </a:ext>
                </a:extLst>
              </a:tr>
              <a:tr h="787400">
                <a:tc>
                  <a:txBody>
                    <a:bodyPr/>
                    <a:lstStyle/>
                    <a:p>
                      <a:r>
                        <a:rPr lang="de-DE" dirty="0"/>
                        <a:t>Proportional-anteils </a:t>
                      </a:r>
                    </a:p>
                  </a:txBody>
                  <a:tcPr/>
                </a:tc>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883496832"/>
                  </a:ext>
                </a:extLst>
              </a:tr>
              <a:tr h="787400">
                <a:tc>
                  <a:txBody>
                    <a:bodyPr/>
                    <a:lstStyle/>
                    <a:p>
                      <a:r>
                        <a:rPr lang="de-DE" dirty="0"/>
                        <a:t>Integral-anteils</a:t>
                      </a:r>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683992037"/>
                  </a:ext>
                </a:extLst>
              </a:tr>
              <a:tr h="787400">
                <a:tc>
                  <a:txBody>
                    <a:bodyPr/>
                    <a:lstStyle/>
                    <a:p>
                      <a:r>
                        <a:rPr lang="de-DE" dirty="0"/>
                        <a:t>Differential-anteils</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729463298"/>
                  </a:ext>
                </a:extLst>
              </a:tr>
            </a:tbl>
          </a:graphicData>
        </a:graphic>
      </p:graphicFrame>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Tree>
    <p:extLst>
      <p:ext uri="{BB962C8B-B14F-4D97-AF65-F5344CB8AC3E}">
        <p14:creationId xmlns:p14="http://schemas.microsoft.com/office/powerpoint/2010/main" val="301371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p:cNvSpPr>
            <a:spLocks noGrp="1"/>
          </p:cNvSpPr>
          <p:nvPr>
            <p:ph sz="half" idx="2"/>
          </p:nvPr>
        </p:nvSpPr>
        <p:spPr/>
        <p:txBody>
          <a:bodyPr/>
          <a:lstStyle/>
          <a:p>
            <a:r>
              <a:rPr lang="de-DE" sz="1600" dirty="0">
                <a:latin typeface="+mj-lt"/>
              </a:rPr>
              <a:t>Systemidentifikation</a:t>
            </a:r>
          </a:p>
          <a:p>
            <a:r>
              <a:rPr lang="de-DE" sz="1600" dirty="0">
                <a:latin typeface="+mj-lt"/>
              </a:rPr>
              <a:t>Einstellregeln nach Ziegler-Nichols</a:t>
            </a:r>
          </a:p>
          <a:p>
            <a:r>
              <a:rPr lang="de-DE" sz="1600" dirty="0">
                <a:latin typeface="+mj-lt"/>
              </a:rPr>
              <a:t>Parameteroptimierung</a:t>
            </a:r>
          </a:p>
          <a:p>
            <a:endParaRPr lang="de-DE" sz="1600" dirty="0">
              <a:latin typeface="+mj-lt"/>
            </a:endParaRPr>
          </a:p>
        </p:txBody>
      </p:sp>
      <p:sp>
        <p:nvSpPr>
          <p:cNvPr id="13" name="Textplatzhalter 12"/>
          <p:cNvSpPr>
            <a:spLocks noGrp="1"/>
          </p:cNvSpPr>
          <p:nvPr>
            <p:ph type="body" idx="1"/>
          </p:nvPr>
        </p:nvSpPr>
        <p:spPr/>
        <p:txBody>
          <a:bodyPr/>
          <a:lstStyle/>
          <a:p>
            <a:r>
              <a:rPr lang="de-DE" dirty="0">
                <a:latin typeface="+mj-lt"/>
              </a:rPr>
              <a:t>Experimentelle Auslegung</a:t>
            </a:r>
          </a:p>
        </p:txBody>
      </p:sp>
      <p:sp>
        <p:nvSpPr>
          <p:cNvPr id="14" name="Textplatzhalter 13"/>
          <p:cNvSpPr>
            <a:spLocks noGrp="1"/>
          </p:cNvSpPr>
          <p:nvPr>
            <p:ph type="body" sz="quarter" idx="3"/>
          </p:nvPr>
        </p:nvSpPr>
        <p:spPr/>
        <p:txBody>
          <a:bodyPr/>
          <a:lstStyle/>
          <a:p>
            <a:r>
              <a:rPr lang="de-DE" dirty="0">
                <a:latin typeface="+mj-lt"/>
              </a:rPr>
              <a:t>Modellbasierte Auslegung</a:t>
            </a:r>
          </a:p>
        </p:txBody>
      </p:sp>
      <p:sp>
        <p:nvSpPr>
          <p:cNvPr id="8" name="Inhaltsplatzhalter 7"/>
          <p:cNvSpPr>
            <a:spLocks noGrp="1"/>
          </p:cNvSpPr>
          <p:nvPr>
            <p:ph sz="quarter" idx="4"/>
          </p:nvPr>
        </p:nvSpPr>
        <p:spPr/>
        <p:txBody>
          <a:bodyPr/>
          <a:lstStyle/>
          <a:p>
            <a:r>
              <a:rPr lang="de-DE" sz="1600" dirty="0">
                <a:latin typeface="+mj-lt"/>
              </a:rPr>
              <a:t>Einstellregeln nach Ziegler-Nichols</a:t>
            </a:r>
          </a:p>
          <a:p>
            <a:r>
              <a:rPr lang="de-DE" sz="1600" dirty="0">
                <a:latin typeface="+mj-lt"/>
              </a:rPr>
              <a:t>Auslegung nach symmetrischem Optimum</a:t>
            </a:r>
          </a:p>
          <a:p>
            <a:r>
              <a:rPr lang="de-DE" sz="1600" dirty="0">
                <a:latin typeface="+mj-lt"/>
              </a:rPr>
              <a:t>Modellbasierte Regelung</a:t>
            </a:r>
          </a:p>
          <a:p>
            <a:pPr lvl="1"/>
            <a:r>
              <a:rPr lang="de-DE" sz="1600" dirty="0">
                <a:latin typeface="+mj-lt"/>
              </a:rPr>
              <a:t>Kompensationsregelung</a:t>
            </a:r>
          </a:p>
          <a:p>
            <a:pPr lvl="1"/>
            <a:r>
              <a:rPr lang="de-DE" sz="1600" dirty="0">
                <a:latin typeface="+mj-lt"/>
              </a:rPr>
              <a:t>Internal Model Control</a:t>
            </a:r>
          </a:p>
          <a:p>
            <a:r>
              <a:rPr lang="de-DE" sz="1600" dirty="0">
                <a:latin typeface="+mj-lt"/>
              </a:rPr>
              <a:t>Robuste 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Grundlagen</a:t>
            </a:r>
          </a:p>
        </p:txBody>
      </p:sp>
      <p:sp>
        <p:nvSpPr>
          <p:cNvPr id="15" name="Inhaltsplatzhalter 14"/>
          <p:cNvSpPr>
            <a:spLocks noGrp="1"/>
          </p:cNvSpPr>
          <p:nvPr>
            <p:ph sz="half" idx="14"/>
          </p:nvPr>
        </p:nvSpPr>
        <p:spPr/>
        <p:txBody>
          <a:bodyPr/>
          <a:lstStyle/>
          <a:p>
            <a:r>
              <a:rPr lang="de-DE" dirty="0">
                <a:latin typeface="+mj-lt"/>
              </a:rPr>
              <a:t>Auslegung</a:t>
            </a:r>
          </a:p>
        </p:txBody>
      </p:sp>
    </p:spTree>
    <p:extLst>
      <p:ext uri="{BB962C8B-B14F-4D97-AF65-F5344CB8AC3E}">
        <p14:creationId xmlns:p14="http://schemas.microsoft.com/office/powerpoint/2010/main" val="1941661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Roboterregelung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150056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7767320" cy="382439"/>
          </a:xfrm>
        </p:spPr>
        <p:txBody>
          <a:bodyPr/>
          <a:lstStyle/>
          <a:p>
            <a:r>
              <a:rPr lang="de-DE" dirty="0">
                <a:latin typeface="+mj-lt"/>
              </a:rPr>
              <a:t>Direkte Kinematik:</a:t>
            </a:r>
            <a:br>
              <a:rPr lang="de-DE" dirty="0">
                <a:latin typeface="+mj-lt"/>
              </a:rPr>
            </a:br>
            <a:endParaRPr lang="de-DE" sz="1600" b="0" dirty="0">
              <a:latin typeface="+mj-lt"/>
            </a:endParaRP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Rechteck 6"/>
          <p:cNvSpPr>
            <a:spLocks noChangeArrowheads="1"/>
          </p:cNvSpPr>
          <p:nvPr/>
        </p:nvSpPr>
        <p:spPr bwMode="auto">
          <a:xfrm>
            <a:off x="1175675" y="2355626"/>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8" name="Gerade Verbindung mit Pfeil 12"/>
          <p:cNvCxnSpPr>
            <a:cxnSpLocks noChangeShapeType="1"/>
            <a:endCxn id="7" idx="1"/>
          </p:cNvCxnSpPr>
          <p:nvPr/>
        </p:nvCxnSpPr>
        <p:spPr bwMode="auto">
          <a:xfrm>
            <a:off x="668269" y="2601496"/>
            <a:ext cx="507406" cy="1"/>
          </a:xfrm>
          <a:prstGeom prst="straightConnector1">
            <a:avLst/>
          </a:prstGeom>
          <a:noFill/>
          <a:ln w="19050" algn="ctr">
            <a:solidFill>
              <a:schemeClr val="tx1"/>
            </a:solidFill>
            <a:round/>
            <a:headEnd type="none" w="med" len="med"/>
            <a:tailEnd type="triangle" w="med" len="med"/>
          </a:ln>
        </p:spPr>
      </p:cxnSp>
      <p:cxnSp>
        <p:nvCxnSpPr>
          <p:cNvPr id="9" name="Gerade Verbindung mit Pfeil 23"/>
          <p:cNvCxnSpPr>
            <a:cxnSpLocks noChangeShapeType="1"/>
            <a:stCxn id="7" idx="3"/>
          </p:cNvCxnSpPr>
          <p:nvPr/>
        </p:nvCxnSpPr>
        <p:spPr bwMode="auto">
          <a:xfrm flipV="1">
            <a:off x="2447034" y="2601496"/>
            <a:ext cx="441806" cy="1"/>
          </a:xfrm>
          <a:prstGeom prst="straightConnector1">
            <a:avLst/>
          </a:prstGeom>
          <a:noFill/>
          <a:ln w="19050" algn="ctr">
            <a:solidFill>
              <a:schemeClr val="tx1"/>
            </a:solidFill>
            <a:round/>
            <a:headEnd type="none" w="med" len="med"/>
            <a:tailEnd type="triangle" w="med" len="med"/>
          </a:ln>
        </p:spPr>
      </p:cxnSp>
      <p:sp>
        <p:nvSpPr>
          <p:cNvPr id="10" name="Textfeld 9"/>
          <p:cNvSpPr txBox="1"/>
          <p:nvPr/>
        </p:nvSpPr>
        <p:spPr>
          <a:xfrm>
            <a:off x="551732" y="2272983"/>
            <a:ext cx="336206" cy="307777"/>
          </a:xfrm>
          <a:prstGeom prst="rect">
            <a:avLst/>
          </a:prstGeom>
          <a:noFill/>
        </p:spPr>
        <p:txBody>
          <a:bodyPr wrap="square" rtlCol="0">
            <a:spAutoFit/>
          </a:bodyPr>
          <a:lstStyle/>
          <a:p>
            <a:pPr algn="l"/>
            <a:r>
              <a:rPr lang="de-DE" sz="1400" dirty="0">
                <a:latin typeface="+mj-lt"/>
              </a:rPr>
              <a:t>q</a:t>
            </a:r>
          </a:p>
        </p:txBody>
      </p:sp>
      <p:sp>
        <p:nvSpPr>
          <p:cNvPr id="11" name="Textfeld 10"/>
          <p:cNvSpPr txBox="1"/>
          <p:nvPr/>
        </p:nvSpPr>
        <p:spPr>
          <a:xfrm>
            <a:off x="2554063" y="2293719"/>
            <a:ext cx="336206" cy="307777"/>
          </a:xfrm>
          <a:prstGeom prst="rect">
            <a:avLst/>
          </a:prstGeom>
          <a:noFill/>
        </p:spPr>
        <p:txBody>
          <a:bodyPr wrap="square" rtlCol="0">
            <a:spAutoFit/>
          </a:bodyPr>
          <a:lstStyle/>
          <a:p>
            <a:pPr algn="l"/>
            <a:r>
              <a:rPr lang="de-DE" sz="1400" dirty="0">
                <a:latin typeface="+mj-lt"/>
              </a:rPr>
              <a:t>X</a:t>
            </a:r>
          </a:p>
        </p:txBody>
      </p:sp>
      <p:sp>
        <p:nvSpPr>
          <p:cNvPr id="12" name="Rechteck 11"/>
          <p:cNvSpPr/>
          <p:nvPr/>
        </p:nvSpPr>
        <p:spPr>
          <a:xfrm>
            <a:off x="507999" y="5626597"/>
            <a:ext cx="6045200" cy="646331"/>
          </a:xfrm>
          <a:prstGeom prst="rect">
            <a:avLst/>
          </a:prstGeom>
        </p:spPr>
        <p:txBody>
          <a:bodyPr wrap="square">
            <a:spAutoFit/>
          </a:bodyPr>
          <a:lstStyle/>
          <a:p>
            <a:pPr algn="l">
              <a:tabLst>
                <a:tab pos="363538" algn="l"/>
              </a:tabLst>
            </a:pPr>
            <a:r>
              <a:rPr lang="de-DE" sz="1800" dirty="0">
                <a:latin typeface="+mj-lt"/>
              </a:rPr>
              <a:t>q: Gelenkwinkel des Roboters</a:t>
            </a:r>
          </a:p>
          <a:p>
            <a:pPr algn="l">
              <a:tabLst>
                <a:tab pos="363538" algn="l"/>
              </a:tabLst>
            </a:pPr>
            <a:r>
              <a:rPr lang="de-DE" sz="1800" dirty="0">
                <a:latin typeface="+mj-lt"/>
              </a:rPr>
              <a:t>X:	Kartesische Position des Werkzeugmittelpunkts</a:t>
            </a:r>
          </a:p>
        </p:txBody>
      </p:sp>
      <p:sp>
        <p:nvSpPr>
          <p:cNvPr id="18" name="Titel 1"/>
          <p:cNvSpPr txBox="1">
            <a:spLocks/>
          </p:cNvSpPr>
          <p:nvPr/>
        </p:nvSpPr>
        <p:spPr bwMode="auto">
          <a:xfrm>
            <a:off x="507999" y="3139296"/>
            <a:ext cx="7767321"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Inverse Kinematik: </a:t>
            </a:r>
          </a:p>
        </p:txBody>
      </p:sp>
      <p:sp>
        <p:nvSpPr>
          <p:cNvPr id="19" name="Rechteck 18"/>
          <p:cNvSpPr>
            <a:spLocks noChangeArrowheads="1"/>
          </p:cNvSpPr>
          <p:nvPr/>
        </p:nvSpPr>
        <p:spPr bwMode="auto">
          <a:xfrm>
            <a:off x="1141641" y="47611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IK</a:t>
            </a:r>
          </a:p>
        </p:txBody>
      </p:sp>
      <p:cxnSp>
        <p:nvCxnSpPr>
          <p:cNvPr id="20" name="Gerade Verbindung mit Pfeil 12"/>
          <p:cNvCxnSpPr>
            <a:cxnSpLocks noChangeShapeType="1"/>
            <a:endCxn id="19" idx="1"/>
          </p:cNvCxnSpPr>
          <p:nvPr/>
        </p:nvCxnSpPr>
        <p:spPr bwMode="auto">
          <a:xfrm>
            <a:off x="634235" y="5006983"/>
            <a:ext cx="507406" cy="1"/>
          </a:xfrm>
          <a:prstGeom prst="straightConnector1">
            <a:avLst/>
          </a:prstGeom>
          <a:noFill/>
          <a:ln w="19050" algn="ctr">
            <a:solidFill>
              <a:schemeClr val="tx1"/>
            </a:solidFill>
            <a:round/>
            <a:headEnd type="none" w="med" len="med"/>
            <a:tailEnd type="triangle" w="med" len="med"/>
          </a:ln>
        </p:spPr>
      </p:cxnSp>
      <p:cxnSp>
        <p:nvCxnSpPr>
          <p:cNvPr id="21" name="Gerade Verbindung mit Pfeil 23"/>
          <p:cNvCxnSpPr>
            <a:cxnSpLocks noChangeShapeType="1"/>
            <a:stCxn id="19" idx="3"/>
          </p:cNvCxnSpPr>
          <p:nvPr/>
        </p:nvCxnSpPr>
        <p:spPr bwMode="auto">
          <a:xfrm flipV="1">
            <a:off x="2413000" y="5006983"/>
            <a:ext cx="441806" cy="1"/>
          </a:xfrm>
          <a:prstGeom prst="straightConnector1">
            <a:avLst/>
          </a:prstGeom>
          <a:noFill/>
          <a:ln w="19050" algn="ctr">
            <a:solidFill>
              <a:schemeClr val="tx1"/>
            </a:solidFill>
            <a:round/>
            <a:headEnd type="none" w="med" len="med"/>
            <a:tailEnd type="triangle" w="med" len="med"/>
          </a:ln>
        </p:spPr>
      </p:cxnSp>
      <p:sp>
        <p:nvSpPr>
          <p:cNvPr id="22" name="Textfeld 21"/>
          <p:cNvSpPr txBox="1"/>
          <p:nvPr/>
        </p:nvSpPr>
        <p:spPr>
          <a:xfrm>
            <a:off x="551732" y="4678470"/>
            <a:ext cx="336206" cy="307777"/>
          </a:xfrm>
          <a:prstGeom prst="rect">
            <a:avLst/>
          </a:prstGeom>
          <a:noFill/>
        </p:spPr>
        <p:txBody>
          <a:bodyPr wrap="square" rtlCol="0">
            <a:spAutoFit/>
          </a:bodyPr>
          <a:lstStyle/>
          <a:p>
            <a:pPr algn="l"/>
            <a:r>
              <a:rPr lang="de-DE" sz="1400" dirty="0">
                <a:latin typeface="+mj-lt"/>
              </a:rPr>
              <a:t>X</a:t>
            </a:r>
          </a:p>
        </p:txBody>
      </p:sp>
      <p:sp>
        <p:nvSpPr>
          <p:cNvPr id="23" name="Textfeld 22"/>
          <p:cNvSpPr txBox="1"/>
          <p:nvPr/>
        </p:nvSpPr>
        <p:spPr>
          <a:xfrm>
            <a:off x="2554063" y="4699206"/>
            <a:ext cx="336206" cy="307777"/>
          </a:xfrm>
          <a:prstGeom prst="rect">
            <a:avLst/>
          </a:prstGeom>
          <a:noFill/>
        </p:spPr>
        <p:txBody>
          <a:bodyPr wrap="square" rtlCol="0">
            <a:spAutoFit/>
          </a:bodyPr>
          <a:lstStyle/>
          <a:p>
            <a:pPr algn="l"/>
            <a:r>
              <a:rPr lang="de-DE" sz="1400" dirty="0">
                <a:latin typeface="+mj-lt"/>
              </a:rPr>
              <a:t>q</a:t>
            </a:r>
          </a:p>
        </p:txBody>
      </p:sp>
      <p:sp>
        <p:nvSpPr>
          <p:cNvPr id="24" name="Titel 1"/>
          <p:cNvSpPr txBox="1">
            <a:spLocks/>
          </p:cNvSpPr>
          <p:nvPr/>
        </p:nvSpPr>
        <p:spPr bwMode="auto">
          <a:xfrm>
            <a:off x="508000" y="1608765"/>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Funktion zur Berechnung der Arbeitsraumlage des Werkzeugmittelpunktes oder des Endeffektors anhand der Gelenkwinkelstellung</a:t>
            </a:r>
            <a:br>
              <a:rPr lang="de-DE" sz="1800" b="0" kern="0" dirty="0">
                <a:latin typeface="+mj-lt"/>
              </a:rPr>
            </a:br>
            <a:endParaRPr lang="de-DE" sz="1200" b="0" kern="0" dirty="0">
              <a:latin typeface="+mj-lt"/>
            </a:endParaRPr>
          </a:p>
        </p:txBody>
      </p:sp>
      <p:sp>
        <p:nvSpPr>
          <p:cNvPr id="26" name="Titel 1"/>
          <p:cNvSpPr txBox="1">
            <a:spLocks/>
          </p:cNvSpPr>
          <p:nvPr/>
        </p:nvSpPr>
        <p:spPr bwMode="auto">
          <a:xfrm>
            <a:off x="508000" y="3560913"/>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Umkehrfunktion der direkten Kinematik zur Berechnung der Gelenkwinkelstellung anhand der vorgegeben Arbeitsraumlage des Werkzeugmittelpunktes oder des Endeffektors</a:t>
            </a:r>
            <a:br>
              <a:rPr lang="de-DE" sz="1800" b="0" kern="0" dirty="0">
                <a:latin typeface="+mj-lt"/>
              </a:rPr>
            </a:br>
            <a:endParaRPr lang="de-DE" sz="1200" b="0" kern="0" dirty="0">
              <a:latin typeface="+mj-lt"/>
            </a:endParaRPr>
          </a:p>
        </p:txBody>
      </p:sp>
      <p:sp>
        <p:nvSpPr>
          <p:cNvPr id="27" name="Titel 1"/>
          <p:cNvSpPr txBox="1">
            <a:spLocks/>
          </p:cNvSpPr>
          <p:nvPr/>
        </p:nvSpPr>
        <p:spPr bwMode="auto">
          <a:xfrm>
            <a:off x="4263479" y="4702416"/>
            <a:ext cx="3920401" cy="701250"/>
          </a:xfrm>
          <a:prstGeom prst="rect">
            <a:avLst/>
          </a:prstGeom>
          <a:ln>
            <a:solidFill>
              <a:schemeClr val="bg2"/>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Die räumliche Lösung der inversen Kinematik ist nicht eindeutig</a:t>
            </a:r>
          </a:p>
        </p:txBody>
      </p:sp>
    </p:spTree>
    <p:extLst>
      <p:ext uri="{BB962C8B-B14F-4D97-AF65-F5344CB8AC3E}">
        <p14:creationId xmlns:p14="http://schemas.microsoft.com/office/powerpoint/2010/main" val="36617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9" grpId="0" animBg="1"/>
      <p:bldP spid="22" grpId="0"/>
      <p:bldP spid="23" grpId="0"/>
      <p:bldP spid="24"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Gerade Verbindung mit Pfeil 23"/>
          <p:cNvCxnSpPr>
            <a:cxnSpLocks noChangeShapeType="1"/>
            <a:stCxn id="49" idx="3"/>
            <a:endCxn id="55" idx="1"/>
          </p:cNvCxnSpPr>
          <p:nvPr/>
        </p:nvCxnSpPr>
        <p:spPr bwMode="auto">
          <a:xfrm flipV="1">
            <a:off x="4018438" y="2582763"/>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4" name="Inhaltsplatzhalter 23"/>
          <p:cNvSpPr>
            <a:spLocks noGrp="1"/>
          </p:cNvSpPr>
          <p:nvPr>
            <p:ph idx="13"/>
          </p:nvPr>
        </p:nvSpPr>
        <p:spPr/>
        <p:txBody>
          <a:bodyPr/>
          <a:lstStyle/>
          <a:p>
            <a:r>
              <a:rPr lang="de-DE" dirty="0">
                <a:latin typeface="+mj-lt"/>
              </a:rPr>
              <a:t>Roboterregelung</a:t>
            </a:r>
          </a:p>
        </p:txBody>
      </p:sp>
      <p:sp>
        <p:nvSpPr>
          <p:cNvPr id="7" name="Textfeld 6"/>
          <p:cNvSpPr txBox="1"/>
          <p:nvPr/>
        </p:nvSpPr>
        <p:spPr>
          <a:xfrm>
            <a:off x="950153" y="2246101"/>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8" name="Rechteck 7"/>
          <p:cNvSpPr>
            <a:spLocks noChangeArrowheads="1"/>
          </p:cNvSpPr>
          <p:nvPr/>
        </p:nvSpPr>
        <p:spPr bwMode="auto">
          <a:xfrm>
            <a:off x="2751232" y="2339349"/>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PID</a:t>
            </a:r>
          </a:p>
        </p:txBody>
      </p:sp>
      <p:cxnSp>
        <p:nvCxnSpPr>
          <p:cNvPr id="9" name="Gerade Verbindung mit Pfeil 12"/>
          <p:cNvCxnSpPr>
            <a:cxnSpLocks noChangeShapeType="1"/>
            <a:stCxn id="20" idx="6"/>
            <a:endCxn id="8" idx="1"/>
          </p:cNvCxnSpPr>
          <p:nvPr/>
        </p:nvCxnSpPr>
        <p:spPr bwMode="auto">
          <a:xfrm>
            <a:off x="2243826" y="2585219"/>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022591" y="2585219"/>
            <a:ext cx="441806" cy="1"/>
          </a:xfrm>
          <a:prstGeom prst="straightConnector1">
            <a:avLst/>
          </a:prstGeom>
          <a:noFill/>
          <a:ln w="19050" algn="ctr">
            <a:solidFill>
              <a:schemeClr val="tx1"/>
            </a:solidFill>
            <a:round/>
            <a:headEnd type="none" w="med" len="med"/>
            <a:tailEnd type="triangle" w="med" len="med"/>
          </a:ln>
        </p:spPr>
      </p:cxnSp>
      <p:sp>
        <p:nvSpPr>
          <p:cNvPr id="12" name="Rechteck 11"/>
          <p:cNvSpPr>
            <a:spLocks noChangeArrowheads="1"/>
          </p:cNvSpPr>
          <p:nvPr/>
        </p:nvSpPr>
        <p:spPr bwMode="auto">
          <a:xfrm>
            <a:off x="5185361" y="2339349"/>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cxnSp>
        <p:nvCxnSpPr>
          <p:cNvPr id="14" name="Form 57"/>
          <p:cNvCxnSpPr>
            <a:cxnSpLocks noChangeShapeType="1"/>
            <a:stCxn id="12" idx="3"/>
            <a:endCxn id="27" idx="3"/>
          </p:cNvCxnSpPr>
          <p:nvPr/>
        </p:nvCxnSpPr>
        <p:spPr bwMode="auto">
          <a:xfrm flipH="1">
            <a:off x="6715749" y="2585220"/>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1883454" y="250058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6" name="Textfeld 15"/>
          <p:cNvSpPr txBox="1"/>
          <p:nvPr/>
        </p:nvSpPr>
        <p:spPr>
          <a:xfrm>
            <a:off x="7352358" y="2246101"/>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7" name="Gerade Verbindung mit Pfeil 16"/>
          <p:cNvCxnSpPr>
            <a:stCxn id="12" idx="3"/>
          </p:cNvCxnSpPr>
          <p:nvPr/>
        </p:nvCxnSpPr>
        <p:spPr bwMode="auto">
          <a:xfrm>
            <a:off x="6715750" y="2585220"/>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075116" y="2500580"/>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21" name="Rechteck 20"/>
          <p:cNvSpPr>
            <a:spLocks noChangeArrowheads="1"/>
          </p:cNvSpPr>
          <p:nvPr/>
        </p:nvSpPr>
        <p:spPr bwMode="auto">
          <a:xfrm>
            <a:off x="3672415" y="3278408"/>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22" name="Gerade Verbindung mit Pfeil 19"/>
          <p:cNvCxnSpPr>
            <a:cxnSpLocks noChangeShapeType="1"/>
            <a:endCxn id="20" idx="2"/>
          </p:cNvCxnSpPr>
          <p:nvPr/>
        </p:nvCxnSpPr>
        <p:spPr bwMode="auto">
          <a:xfrm>
            <a:off x="991799" y="2585219"/>
            <a:ext cx="1083317" cy="0"/>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4546474" y="2669858"/>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4464397" y="2500580"/>
            <a:ext cx="168710" cy="169278"/>
          </a:xfrm>
          <a:prstGeom prst="ellipse">
            <a:avLst/>
          </a:prstGeom>
          <a:solidFill>
            <a:schemeClr val="bg1"/>
          </a:solidFill>
          <a:ln w="19050" algn="ctr">
            <a:solidFill>
              <a:schemeClr val="tx1"/>
            </a:solidFill>
            <a:round/>
            <a:headEnd/>
            <a:tailEnd/>
          </a:ln>
        </p:spPr>
        <p:txBody>
          <a:bodyPr/>
          <a:lstStyle/>
          <a:p>
            <a:endParaRPr lang="de-DE">
              <a:latin typeface="+mj-lt"/>
            </a:endParaRPr>
          </a:p>
        </p:txBody>
      </p:sp>
      <p:cxnSp>
        <p:nvCxnSpPr>
          <p:cNvPr id="42" name="Gerade Verbindung mit Pfeil 23"/>
          <p:cNvCxnSpPr>
            <a:cxnSpLocks noChangeShapeType="1"/>
            <a:stCxn id="40" idx="6"/>
            <a:endCxn id="12" idx="1"/>
          </p:cNvCxnSpPr>
          <p:nvPr/>
        </p:nvCxnSpPr>
        <p:spPr bwMode="auto">
          <a:xfrm>
            <a:off x="4633107" y="2585219"/>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4574845" y="2248766"/>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4574845" y="2248766"/>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Führungsgröße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Messgröße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Stellgröße Drehmoment</a:t>
            </a:r>
          </a:p>
        </p:txBody>
      </p:sp>
      <p:sp>
        <p:nvSpPr>
          <p:cNvPr id="25" name="Titel 24"/>
          <p:cNvSpPr>
            <a:spLocks noGrp="1"/>
          </p:cNvSpPr>
          <p:nvPr>
            <p:ph type="title"/>
          </p:nvPr>
        </p:nvSpPr>
        <p:spPr/>
        <p:txBody>
          <a:bodyPr/>
          <a:lstStyle/>
          <a:p>
            <a:r>
              <a:rPr lang="de-DE" dirty="0">
                <a:latin typeface="+mj-lt"/>
              </a:rPr>
              <a:t>Gelenkregelung</a:t>
            </a:r>
          </a:p>
        </p:txBody>
      </p:sp>
      <p:sp>
        <p:nvSpPr>
          <p:cNvPr id="27" name="Rechteck 26"/>
          <p:cNvSpPr>
            <a:spLocks noChangeArrowheads="1"/>
          </p:cNvSpPr>
          <p:nvPr/>
        </p:nvSpPr>
        <p:spPr bwMode="auto">
          <a:xfrm>
            <a:off x="5185360"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Encoder</a:t>
            </a:r>
            <a:endParaRPr lang="de-DE" sz="1600" dirty="0">
              <a:solidFill>
                <a:schemeClr val="lt1"/>
              </a:solidFill>
              <a:latin typeface="+mj-lt"/>
            </a:endParaRPr>
          </a:p>
        </p:txBody>
      </p:sp>
      <p:cxnSp>
        <p:nvCxnSpPr>
          <p:cNvPr id="34" name="Form 57"/>
          <p:cNvCxnSpPr>
            <a:cxnSpLocks noChangeShapeType="1"/>
            <a:stCxn id="27" idx="1"/>
            <a:endCxn id="21" idx="2"/>
          </p:cNvCxnSpPr>
          <p:nvPr/>
        </p:nvCxnSpPr>
        <p:spPr bwMode="auto">
          <a:xfrm rot="10800000">
            <a:off x="4546474" y="3863933"/>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p:cNvCxnSpPr>
          <p:nvPr/>
        </p:nvCxnSpPr>
        <p:spPr bwMode="auto">
          <a:xfrm rot="10800000">
            <a:off x="2159472" y="2678248"/>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2747079" y="2339348"/>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sp>
        <p:nvSpPr>
          <p:cNvPr id="55" name="Rechteck 54"/>
          <p:cNvSpPr>
            <a:spLocks noChangeArrowheads="1"/>
          </p:cNvSpPr>
          <p:nvPr/>
        </p:nvSpPr>
        <p:spPr bwMode="auto">
          <a:xfrm>
            <a:off x="5185359" y="2336892"/>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Regelstrecke</a:t>
            </a:r>
            <a:endParaRPr lang="de-DE" sz="1600" dirty="0">
              <a:solidFill>
                <a:schemeClr val="lt1"/>
              </a:solidFill>
              <a:latin typeface="+mj-lt"/>
            </a:endParaRPr>
          </a:p>
        </p:txBody>
      </p:sp>
      <p:sp>
        <p:nvSpPr>
          <p:cNvPr id="56" name="Rechteck 55"/>
          <p:cNvSpPr>
            <a:spLocks noChangeArrowheads="1"/>
          </p:cNvSpPr>
          <p:nvPr/>
        </p:nvSpPr>
        <p:spPr bwMode="auto">
          <a:xfrm>
            <a:off x="5175027"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Messglied</a:t>
            </a:r>
            <a:endParaRPr lang="de-DE" sz="1600" dirty="0">
              <a:solidFill>
                <a:schemeClr val="lt1"/>
              </a:solidFill>
              <a:latin typeface="+mj-lt"/>
            </a:endParaRPr>
          </a:p>
        </p:txBody>
      </p:sp>
    </p:spTree>
    <p:extLst>
      <p:ext uri="{BB962C8B-B14F-4D97-AF65-F5344CB8AC3E}">
        <p14:creationId xmlns:p14="http://schemas.microsoft.com/office/powerpoint/2010/main" val="11076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animBg="1"/>
      <p:bldP spid="49"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599297" y="2038853"/>
                <a:ext cx="3805650" cy="628988"/>
              </a:xfrm>
              <a:ln w="19050">
                <a:solidFill>
                  <a:schemeClr val="bg2"/>
                </a:solidFill>
              </a:ln>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𝑋</m:t>
                          </m:r>
                        </m:e>
                      </m:acc>
                      <m:r>
                        <a:rPr lang="de-DE" b="0" i="1" smtClean="0">
                          <a:latin typeface="Cambria Math" panose="02040503050406030204" pitchFamily="18" charset="0"/>
                        </a:rPr>
                        <m:t>=</m:t>
                      </m:r>
                      <m:limLow>
                        <m:limLowPr>
                          <m:ctrlPr>
                            <a:rPr lang="de-DE" b="0" i="1" smtClean="0">
                              <a:latin typeface="Cambria Math" panose="02040503050406030204" pitchFamily="18" charset="0"/>
                            </a:rPr>
                          </m:ctrlPr>
                        </m:limLowPr>
                        <m:e>
                          <m:groupChr>
                            <m:groupChrPr>
                              <m:chr m:val="⏟"/>
                              <m:ctrlPr>
                                <a:rPr lang="de-DE" b="0" i="1" smtClean="0">
                                  <a:latin typeface="Cambria Math" panose="02040503050406030204" pitchFamily="18" charset="0"/>
                                </a:rPr>
                              </m:ctrlPr>
                            </m:groupChrPr>
                            <m:e>
                              <m:f>
                                <m:fPr>
                                  <m:ctrlPr>
                                    <a:rPr lang="de-DE" i="1">
                                      <a:latin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𝑋</m:t>
                                  </m:r>
                                </m:num>
                                <m:den>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𝑞</m:t>
                                  </m:r>
                                </m:den>
                              </m:f>
                            </m:e>
                          </m:groupChr>
                        </m:e>
                        <m:lim>
                          <m:eqArr>
                            <m:eqArrPr>
                              <m:ctrlPr>
                                <a:rPr lang="de-DE" b="0" i="1" smtClean="0">
                                  <a:latin typeface="Cambria Math" panose="02040503050406030204" pitchFamily="18" charset="0"/>
                                </a:rPr>
                              </m:ctrlPr>
                            </m:eqArrPr>
                            <m:e>
                              <m:r>
                                <a:rPr lang="de-DE" b="0" i="1" smtClean="0">
                                  <a:latin typeface="Cambria Math" panose="02040503050406030204" pitchFamily="18" charset="0"/>
                                </a:rPr>
                                <m:t>𝑃𝑎𝑟𝑡𝑖𝑒𝑙𝑙𝑒</m:t>
                              </m:r>
                              <m:r>
                                <a:rPr lang="de-DE" b="0" i="1" smtClean="0">
                                  <a:latin typeface="Cambria Math" panose="02040503050406030204" pitchFamily="18" charset="0"/>
                                </a:rPr>
                                <m:t> </m:t>
                              </m:r>
                              <m:r>
                                <a:rPr lang="de-DE" b="0" i="1" smtClean="0">
                                  <a:latin typeface="Cambria Math" panose="02040503050406030204" pitchFamily="18" charset="0"/>
                                </a:rPr>
                                <m:t>𝐴𝑏𝑙𝑒𝑖𝑡𝑢𝑛𝑔</m:t>
                              </m:r>
                            </m:e>
                            <m:e>
                              <m:r>
                                <a:rPr lang="de-DE" b="0" i="1" smtClean="0">
                                  <a:latin typeface="Cambria Math" panose="02040503050406030204" pitchFamily="18" charset="0"/>
                                </a:rPr>
                                <m:t>𝐽𝑎𝑐𝑜𝑏𝑖</m:t>
                              </m:r>
                              <m:r>
                                <a:rPr lang="de-DE" b="0" i="1" smtClean="0">
                                  <a:latin typeface="Cambria Math" panose="02040503050406030204" pitchFamily="18" charset="0"/>
                                </a:rPr>
                                <m:t>−</m:t>
                              </m:r>
                              <m:r>
                                <a:rPr lang="de-DE" b="0" i="1" smtClean="0">
                                  <a:latin typeface="Cambria Math" panose="02040503050406030204" pitchFamily="18" charset="0"/>
                                </a:rPr>
                                <m:t>𝑀𝑎𝑡𝑟𝑖𝑥</m:t>
                              </m:r>
                              <m:r>
                                <a:rPr lang="de-DE" b="0" i="1" smtClean="0">
                                  <a:latin typeface="Cambria Math" panose="02040503050406030204" pitchFamily="18" charset="0"/>
                                </a:rPr>
                                <m:t> </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e>
                          </m:eqArr>
                        </m:lim>
                      </m:limLow>
                      <m:f>
                        <m:fPr>
                          <m:ctrlPr>
                            <a:rPr lang="de-DE" b="0" i="1" smtClean="0">
                              <a:latin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num>
                        <m:den>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den>
                      </m:f>
                      <m:r>
                        <a:rPr lang="de-DE" b="0"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𝑞</m:t>
                          </m:r>
                        </m:e>
                      </m:acc>
                    </m:oMath>
                  </m:oMathPara>
                </a14:m>
                <a:endParaRPr lang="de-DE" dirty="0">
                  <a:latin typeface="+mj-lt"/>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599297" y="2038853"/>
                <a:ext cx="3805650" cy="628988"/>
              </a:xfrm>
              <a:blipFill>
                <a:blip r:embed="rId2"/>
                <a:stretch>
                  <a:fillRect b="-67290"/>
                </a:stretch>
              </a:blipFill>
              <a:ln w="19050">
                <a:solidFill>
                  <a:schemeClr val="bg2"/>
                </a:solidFill>
              </a:ln>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Titel 6"/>
          <p:cNvSpPr>
            <a:spLocks noGrp="1"/>
          </p:cNvSpPr>
          <p:nvPr>
            <p:ph type="title"/>
          </p:nvPr>
        </p:nvSpPr>
        <p:spPr>
          <a:xfrm>
            <a:off x="508000" y="1222064"/>
            <a:ext cx="8128000" cy="492436"/>
          </a:xfrm>
        </p:spPr>
        <p:txBody>
          <a:bodyPr/>
          <a:lstStyle/>
          <a:p>
            <a:r>
              <a:rPr lang="de-DE" dirty="0">
                <a:latin typeface="+mj-lt"/>
              </a:rPr>
              <a:t>Lösung der inversen Kinematik</a:t>
            </a:r>
          </a:p>
        </p:txBody>
      </p:sp>
      <p:sp>
        <p:nvSpPr>
          <p:cNvPr id="26" name="Titel 1"/>
          <p:cNvSpPr txBox="1">
            <a:spLocks/>
          </p:cNvSpPr>
          <p:nvPr/>
        </p:nvSpPr>
        <p:spPr bwMode="auto">
          <a:xfrm>
            <a:off x="508000" y="3738316"/>
            <a:ext cx="3658332"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Alternative Näherungen</a:t>
            </a:r>
          </a:p>
        </p:txBody>
      </p:sp>
      <mc:AlternateContent xmlns:mc="http://schemas.openxmlformats.org/markup-compatibility/2006" xmlns:a14="http://schemas.microsoft.com/office/drawing/2010/main">
        <mc:Choice Requires="a14">
          <p:sp>
            <p:nvSpPr>
              <p:cNvPr id="27" name="Rechteck 26"/>
              <p:cNvSpPr/>
              <p:nvPr/>
            </p:nvSpPr>
            <p:spPr>
              <a:xfrm>
                <a:off x="550055" y="4390331"/>
                <a:ext cx="2534284"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𝑞</m:t>
                          </m:r>
                        </m:e>
                      </m:acc>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𝐽</m:t>
                      </m:r>
                      <m:r>
                        <a:rPr lang="de-DE" b="0" i="1" baseline="30000"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𝑞</m:t>
                      </m:r>
                      <m:r>
                        <a:rPr lang="de-DE" i="1">
                          <a:latin typeface="Cambria Math" panose="02040503050406030204" pitchFamily="18" charset="0"/>
                        </a:rPr>
                        <m:t>)</m:t>
                      </m:r>
                      <m:acc>
                        <m:accPr>
                          <m:chr m:val="̇"/>
                          <m:ctrlPr>
                            <a:rPr lang="de-DE" i="1">
                              <a:latin typeface="Cambria Math" panose="02040503050406030204" pitchFamily="18" charset="0"/>
                            </a:rPr>
                          </m:ctrlPr>
                        </m:accPr>
                        <m:e>
                          <m:r>
                            <a:rPr lang="de-DE" b="0" i="1" smtClean="0">
                              <a:latin typeface="Cambria Math" panose="02040503050406030204" pitchFamily="18" charset="0"/>
                            </a:rPr>
                            <m:t>𝑋</m:t>
                          </m:r>
                        </m:e>
                      </m:acc>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𝐽</m:t>
                      </m:r>
                      <m:r>
                        <a:rPr lang="de-DE" b="0" i="1" baseline="30000" smtClean="0">
                          <a:latin typeface="Cambria Math" panose="02040503050406030204" pitchFamily="18" charset="0"/>
                          <a:ea typeface="Cambria Math" panose="02040503050406030204" pitchFamily="18" charset="0"/>
                        </a:rPr>
                        <m:t>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𝑋</m:t>
                          </m:r>
                        </m:e>
                      </m:acc>
                    </m:oMath>
                  </m:oMathPara>
                </a14:m>
                <a:endParaRPr lang="de-DE" dirty="0">
                  <a:latin typeface="+mj-lt"/>
                </a:endParaRPr>
              </a:p>
            </p:txBody>
          </p:sp>
        </mc:Choice>
        <mc:Fallback xmlns="">
          <p:sp>
            <p:nvSpPr>
              <p:cNvPr id="27" name="Rechteck 26"/>
              <p:cNvSpPr>
                <a:spLocks noRot="1" noChangeAspect="1" noMove="1" noResize="1" noEditPoints="1" noAdjustHandles="1" noChangeArrowheads="1" noChangeShapeType="1" noTextEdit="1"/>
              </p:cNvSpPr>
              <p:nvPr/>
            </p:nvSpPr>
            <p:spPr>
              <a:xfrm>
                <a:off x="550055" y="4390331"/>
                <a:ext cx="2534284" cy="409856"/>
              </a:xfrm>
              <a:prstGeom prst="rect">
                <a:avLst/>
              </a:prstGeom>
              <a:blipFill>
                <a:blip r:embed="rId3"/>
                <a:stretch>
                  <a:fillRect t="-1493" r="-721" b="-179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Rechteck 1"/>
              <p:cNvSpPr/>
              <p:nvPr/>
            </p:nvSpPr>
            <p:spPr>
              <a:xfrm>
                <a:off x="6491179" y="2142154"/>
                <a:ext cx="1483098" cy="377989"/>
              </a:xfrm>
              <a:prstGeom prst="rect">
                <a:avLst/>
              </a:prstGeom>
              <a:noFill/>
              <a:ln w="19050">
                <a:solidFill>
                  <a:schemeClr val="bg2"/>
                </a:solidFill>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eaLnBrk="1" hangingPunct="1">
                  <a:spcBef>
                    <a:spcPct val="20000"/>
                  </a:spcBef>
                  <a:buFont typeface="Wingdings" pitchFamily="2" charset="2"/>
                  <a:buNone/>
                </a:pPr>
                <a14:m>
                  <m:oMathPara xmlns:m="http://schemas.openxmlformats.org/officeDocument/2006/math">
                    <m:oMathParaPr>
                      <m:jc m:val="left"/>
                    </m:oMathParaPr>
                    <m:oMath xmlns:m="http://schemas.openxmlformats.org/officeDocument/2006/math">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𝑞</m:t>
                          </m:r>
                        </m:e>
                      </m:acc>
                      <m:r>
                        <a:rPr lang="de-DE" sz="1800" i="1">
                          <a:solidFill>
                            <a:schemeClr val="dk1"/>
                          </a:solidFill>
                          <a:latin typeface="Cambria Math" panose="02040503050406030204" pitchFamily="18" charset="0"/>
                        </a:rPr>
                        <m:t>=</m:t>
                      </m:r>
                      <m:sSup>
                        <m:sSupPr>
                          <m:ctrlPr>
                            <a:rPr lang="de-DE" sz="1800" i="1">
                              <a:solidFill>
                                <a:schemeClr val="dk1"/>
                              </a:solidFill>
                              <a:latin typeface="Cambria Math" panose="02040503050406030204" pitchFamily="18" charset="0"/>
                            </a:rPr>
                          </m:ctrlPr>
                        </m:sSupPr>
                        <m:e>
                          <m:r>
                            <a:rPr lang="de-DE" sz="1800" i="1">
                              <a:solidFill>
                                <a:schemeClr val="dk1"/>
                              </a:solidFill>
                              <a:latin typeface="Cambria Math" panose="02040503050406030204" pitchFamily="18" charset="0"/>
                            </a:rPr>
                            <m:t>𝐽</m:t>
                          </m:r>
                        </m:e>
                        <m:sup>
                          <m:r>
                            <a:rPr lang="de-DE" sz="1800" i="1">
                              <a:solidFill>
                                <a:schemeClr val="dk1"/>
                              </a:solidFill>
                              <a:latin typeface="Cambria Math" panose="02040503050406030204" pitchFamily="18" charset="0"/>
                            </a:rPr>
                            <m:t>−1</m:t>
                          </m:r>
                        </m:sup>
                      </m:sSup>
                      <m:r>
                        <a:rPr lang="de-DE" sz="1800" i="1">
                          <a:solidFill>
                            <a:schemeClr val="dk1"/>
                          </a:solidFill>
                          <a:latin typeface="Cambria Math" panose="02040503050406030204" pitchFamily="18" charset="0"/>
                        </a:rPr>
                        <m:t>(</m:t>
                      </m:r>
                      <m:r>
                        <a:rPr lang="de-DE" sz="1800" i="1">
                          <a:solidFill>
                            <a:schemeClr val="dk1"/>
                          </a:solidFill>
                          <a:latin typeface="Cambria Math" panose="02040503050406030204" pitchFamily="18" charset="0"/>
                        </a:rPr>
                        <m:t>𝑞</m:t>
                      </m:r>
                      <m:r>
                        <a:rPr lang="de-DE" sz="1800" i="1">
                          <a:solidFill>
                            <a:schemeClr val="dk1"/>
                          </a:solidFill>
                          <a:latin typeface="Cambria Math" panose="02040503050406030204" pitchFamily="18" charset="0"/>
                        </a:rPr>
                        <m:t>)</m:t>
                      </m:r>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𝑋</m:t>
                          </m:r>
                        </m:e>
                      </m:acc>
                    </m:oMath>
                  </m:oMathPara>
                </a14:m>
                <a:endParaRPr lang="de-DE" sz="1800" i="1" dirty="0">
                  <a:solidFill>
                    <a:schemeClr val="dk1"/>
                  </a:solidFill>
                  <a:latin typeface="+mj-lt"/>
                </a:endParaRPr>
              </a:p>
            </p:txBody>
          </p:sp>
        </mc:Choice>
        <mc:Fallback xmlns="">
          <p:sp>
            <p:nvSpPr>
              <p:cNvPr id="2" name="Rechteck 1"/>
              <p:cNvSpPr>
                <a:spLocks noRot="1" noChangeAspect="1" noMove="1" noResize="1" noEditPoints="1" noAdjustHandles="1" noChangeArrowheads="1" noChangeShapeType="1" noTextEdit="1"/>
              </p:cNvSpPr>
              <p:nvPr/>
            </p:nvSpPr>
            <p:spPr>
              <a:xfrm>
                <a:off x="6491179" y="2142154"/>
                <a:ext cx="1483098" cy="377989"/>
              </a:xfrm>
              <a:prstGeom prst="rect">
                <a:avLst/>
              </a:prstGeom>
              <a:blipFill>
                <a:blip r:embed="rId4"/>
                <a:stretch>
                  <a:fillRect b="-12308"/>
                </a:stretch>
              </a:blipFill>
              <a:ln w="19050">
                <a:solidFill>
                  <a:schemeClr val="bg2"/>
                </a:solid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5445584" y="2179746"/>
                <a:ext cx="4700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dk1"/>
                          </a:solidFill>
                          <a:latin typeface="Cambria Math" panose="02040503050406030204" pitchFamily="18" charset="0"/>
                        </a:rPr>
                        <m:t>→</m:t>
                      </m:r>
                    </m:oMath>
                  </m:oMathPara>
                </a14:m>
                <a:endParaRPr lang="de-DE" dirty="0">
                  <a:latin typeface="+mj-lt"/>
                </a:endParaRPr>
              </a:p>
            </p:txBody>
          </p:sp>
        </mc:Choice>
        <mc:Fallback xmlns="">
          <p:sp>
            <p:nvSpPr>
              <p:cNvPr id="12" name="Rechteck 11"/>
              <p:cNvSpPr>
                <a:spLocks noRot="1" noChangeAspect="1" noMove="1" noResize="1" noEditPoints="1" noAdjustHandles="1" noChangeArrowheads="1" noChangeShapeType="1" noTextEdit="1"/>
              </p:cNvSpPr>
              <p:nvPr/>
            </p:nvSpPr>
            <p:spPr>
              <a:xfrm>
                <a:off x="5445584" y="2179746"/>
                <a:ext cx="470000" cy="400110"/>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120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508000" y="599091"/>
            <a:ext cx="8128000" cy="609600"/>
          </a:xfrm>
        </p:spPr>
        <p:txBody>
          <a:bodyPr/>
          <a:lstStyle/>
          <a:p>
            <a:r>
              <a:rPr lang="de-DE" dirty="0">
                <a:latin typeface="+mj-lt"/>
              </a:rPr>
              <a:t>Agenda</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2"/>
          <p:cNvSpPr>
            <a:spLocks noGrp="1"/>
          </p:cNvSpPr>
          <p:nvPr>
            <p:ph idx="4294967295"/>
          </p:nvPr>
        </p:nvSpPr>
        <p:spPr>
          <a:xfrm>
            <a:off x="508000" y="1745587"/>
            <a:ext cx="4864100" cy="5002924"/>
          </a:xfrm>
        </p:spPr>
        <p:txBody>
          <a:bodyPr/>
          <a:lstStyle/>
          <a:p>
            <a:r>
              <a:rPr lang="de-DE" dirty="0">
                <a:latin typeface="+mj-lt"/>
              </a:rPr>
              <a:t>Regelungstechnik</a:t>
            </a:r>
          </a:p>
          <a:p>
            <a:endParaRPr lang="de-DE" dirty="0">
              <a:latin typeface="+mj-lt"/>
            </a:endParaRPr>
          </a:p>
          <a:p>
            <a:pPr lvl="1"/>
            <a:r>
              <a:rPr lang="de-DE" dirty="0">
                <a:latin typeface="+mj-lt"/>
              </a:rPr>
              <a:t>Motivation</a:t>
            </a:r>
          </a:p>
          <a:p>
            <a:pPr lvl="1"/>
            <a:endParaRPr lang="de-DE" dirty="0">
              <a:latin typeface="+mj-lt"/>
            </a:endParaRPr>
          </a:p>
          <a:p>
            <a:pPr lvl="1"/>
            <a:r>
              <a:rPr lang="de-DE" dirty="0">
                <a:latin typeface="+mj-lt"/>
              </a:rPr>
              <a:t>Grundlagen und Programmierung</a:t>
            </a:r>
          </a:p>
          <a:p>
            <a:pPr lvl="1"/>
            <a:endParaRPr lang="de-DE" dirty="0">
              <a:latin typeface="+mj-lt"/>
            </a:endParaRPr>
          </a:p>
          <a:p>
            <a:pPr lvl="1"/>
            <a:r>
              <a:rPr lang="de-DE" dirty="0">
                <a:latin typeface="+mj-lt"/>
              </a:rPr>
              <a:t>Roboterregelung</a:t>
            </a:r>
          </a:p>
          <a:p>
            <a:pPr lvl="1"/>
            <a:endParaRPr lang="de-DE" dirty="0">
              <a:latin typeface="+mj-lt"/>
            </a:endParaRPr>
          </a:p>
          <a:p>
            <a:pPr lvl="1"/>
            <a:r>
              <a:rPr lang="de-DE" dirty="0">
                <a:latin typeface="+mj-lt"/>
              </a:rPr>
              <a:t>Compliant Motion Control</a:t>
            </a:r>
          </a:p>
          <a:p>
            <a:pPr lvl="1"/>
            <a:endParaRPr lang="de-DE" dirty="0">
              <a:latin typeface="+mj-lt"/>
            </a:endParaRPr>
          </a:p>
          <a:p>
            <a:pPr lvl="1"/>
            <a:r>
              <a:rPr lang="de-DE" dirty="0">
                <a:latin typeface="+mj-lt"/>
              </a:rPr>
              <a:t>Messtechnik</a:t>
            </a:r>
          </a:p>
          <a:p>
            <a:pPr lvl="1"/>
            <a:endParaRPr lang="de-DE" sz="1400" dirty="0">
              <a:latin typeface="+mj-lt"/>
            </a:endParaRPr>
          </a:p>
          <a:p>
            <a:pPr marL="457200" lvl="1" indent="0">
              <a:buNone/>
            </a:pPr>
            <a:endParaRPr lang="de-DE" sz="1400" dirty="0">
              <a:latin typeface="+mj-lt"/>
            </a:endParaRPr>
          </a:p>
        </p:txBody>
      </p:sp>
    </p:spTree>
    <p:extLst>
      <p:ext uri="{BB962C8B-B14F-4D97-AF65-F5344CB8AC3E}">
        <p14:creationId xmlns:p14="http://schemas.microsoft.com/office/powerpoint/2010/main" val="408947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Inverse Kinematik mit Driftkompensation</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24" name="Textfeld 23"/>
          <p:cNvSpPr txBox="1"/>
          <p:nvPr/>
        </p:nvSpPr>
        <p:spPr>
          <a:xfrm>
            <a:off x="601442" y="2764576"/>
            <a:ext cx="549756"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25" name="Rechteck 24"/>
          <p:cNvSpPr>
            <a:spLocks noChangeArrowheads="1"/>
          </p:cNvSpPr>
          <p:nvPr/>
        </p:nvSpPr>
        <p:spPr bwMode="auto">
          <a:xfrm>
            <a:off x="2278660" y="2857824"/>
            <a:ext cx="1519082"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Drift-Kompensation</a:t>
            </a:r>
          </a:p>
        </p:txBody>
      </p:sp>
      <p:cxnSp>
        <p:nvCxnSpPr>
          <p:cNvPr id="26" name="Gerade Verbindung mit Pfeil 12"/>
          <p:cNvCxnSpPr>
            <a:cxnSpLocks noChangeShapeType="1"/>
            <a:stCxn id="33" idx="6"/>
            <a:endCxn id="25" idx="1"/>
          </p:cNvCxnSpPr>
          <p:nvPr/>
        </p:nvCxnSpPr>
        <p:spPr bwMode="auto">
          <a:xfrm>
            <a:off x="1895115" y="3103694"/>
            <a:ext cx="383545" cy="1"/>
          </a:xfrm>
          <a:prstGeom prst="straightConnector1">
            <a:avLst/>
          </a:prstGeom>
          <a:noFill/>
          <a:ln w="19050" algn="ctr">
            <a:solidFill>
              <a:schemeClr val="tx1"/>
            </a:solidFill>
            <a:round/>
            <a:headEnd type="none" w="med" len="med"/>
            <a:tailEnd type="triangle" w="med" len="med"/>
          </a:ln>
        </p:spPr>
      </p:cxnSp>
      <p:cxnSp>
        <p:nvCxnSpPr>
          <p:cNvPr id="27" name="Gerade Verbindung mit Pfeil 23"/>
          <p:cNvCxnSpPr>
            <a:cxnSpLocks noChangeShapeType="1"/>
            <a:stCxn id="25" idx="3"/>
            <a:endCxn id="37" idx="2"/>
          </p:cNvCxnSpPr>
          <p:nvPr/>
        </p:nvCxnSpPr>
        <p:spPr bwMode="auto">
          <a:xfrm flipV="1">
            <a:off x="3797742" y="3103694"/>
            <a:ext cx="317944" cy="1"/>
          </a:xfrm>
          <a:prstGeom prst="straightConnector1">
            <a:avLst/>
          </a:prstGeom>
          <a:noFill/>
          <a:ln w="19050" algn="ctr">
            <a:solidFill>
              <a:schemeClr val="tx1"/>
            </a:solidFill>
            <a:round/>
            <a:headEnd type="none" w="med" len="med"/>
            <a:tailEnd type="triangle" w="med" len="med"/>
          </a:ln>
        </p:spPr>
      </p:cxnSp>
      <p:sp>
        <p:nvSpPr>
          <p:cNvPr id="28" name="Rechteck 27"/>
          <p:cNvSpPr>
            <a:spLocks noChangeArrowheads="1"/>
          </p:cNvSpPr>
          <p:nvPr/>
        </p:nvSpPr>
        <p:spPr bwMode="auto">
          <a:xfrm>
            <a:off x="5562691" y="2844076"/>
            <a:ext cx="1237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Integrator</a:t>
            </a:r>
          </a:p>
        </p:txBody>
      </p:sp>
      <p:cxnSp>
        <p:nvCxnSpPr>
          <p:cNvPr id="29" name="Form 57"/>
          <p:cNvCxnSpPr>
            <a:cxnSpLocks noChangeShapeType="1"/>
            <a:stCxn id="34" idx="1"/>
            <a:endCxn id="33" idx="4"/>
          </p:cNvCxnSpPr>
          <p:nvPr/>
        </p:nvCxnSpPr>
        <p:spPr bwMode="auto">
          <a:xfrm rot="10800000">
            <a:off x="1810761" y="3188334"/>
            <a:ext cx="2079315" cy="1148413"/>
          </a:xfrm>
          <a:prstGeom prst="bentConnector2">
            <a:avLst/>
          </a:prstGeom>
          <a:noFill/>
          <a:ln w="19050" algn="ctr">
            <a:solidFill>
              <a:schemeClr val="tx1"/>
            </a:solidFill>
            <a:round/>
            <a:headEnd type="none" w="med" len="med"/>
            <a:tailEnd type="triangle" w="med" len="med"/>
          </a:ln>
        </p:spPr>
      </p:cxnSp>
      <p:sp>
        <p:nvSpPr>
          <p:cNvPr id="30" name="Textfeld 15"/>
          <p:cNvSpPr txBox="1">
            <a:spLocks noChangeArrowheads="1"/>
          </p:cNvSpPr>
          <p:nvPr/>
        </p:nvSpPr>
        <p:spPr bwMode="auto">
          <a:xfrm>
            <a:off x="1534743" y="3019055"/>
            <a:ext cx="266437" cy="400110"/>
          </a:xfrm>
          <a:prstGeom prst="rect">
            <a:avLst/>
          </a:prstGeom>
          <a:noFill/>
          <a:ln w="9525">
            <a:noFill/>
            <a:miter lim="800000"/>
            <a:headEnd/>
            <a:tailEnd/>
          </a:ln>
        </p:spPr>
        <p:txBody>
          <a:bodyPr wrap="square">
            <a:spAutoFit/>
          </a:bodyPr>
          <a:lstStyle/>
          <a:p>
            <a:r>
              <a:rPr lang="de-DE" dirty="0">
                <a:latin typeface="+mj-lt"/>
              </a:rPr>
              <a:t>-  </a:t>
            </a:r>
          </a:p>
        </p:txBody>
      </p:sp>
      <mc:AlternateContent xmlns:mc="http://schemas.openxmlformats.org/markup-compatibility/2006" xmlns:a14="http://schemas.microsoft.com/office/drawing/2010/main">
        <mc:Choice Requires="a14">
          <p:sp>
            <p:nvSpPr>
              <p:cNvPr id="31" name="Textfeld 30"/>
              <p:cNvSpPr txBox="1"/>
              <p:nvPr/>
            </p:nvSpPr>
            <p:spPr>
              <a:xfrm>
                <a:off x="3890848" y="2122660"/>
                <a:ext cx="787096" cy="314573"/>
              </a:xfrm>
              <a:prstGeom prst="rect">
                <a:avLst/>
              </a:prstGeom>
              <a:noFill/>
            </p:spPr>
            <p:txBody>
              <a:bodyPr wrap="square" rtlCol="0">
                <a:spAutoFit/>
              </a:bodyPr>
              <a:lstStyle/>
              <a:p>
                <a:pPr algn="ctr"/>
                <a14:m>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𝑋</m:t>
                        </m:r>
                      </m:e>
                    </m:acc>
                  </m:oMath>
                </a14:m>
                <a:r>
                  <a:rPr lang="de-DE" sz="1400" baseline="-25000" dirty="0">
                    <a:latin typeface="+mj-lt"/>
                  </a:rPr>
                  <a:t>Soll</a:t>
                </a:r>
                <a:endParaRPr lang="de-DE" sz="1400" dirty="0">
                  <a:latin typeface="+mj-lt"/>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3890848" y="2122660"/>
                <a:ext cx="787096" cy="314573"/>
              </a:xfrm>
              <a:prstGeom prst="rect">
                <a:avLst/>
              </a:prstGeom>
              <a:blipFill>
                <a:blip r:embed="rId2"/>
                <a:stretch>
                  <a:fillRect b="-15385"/>
                </a:stretch>
              </a:blipFill>
            </p:spPr>
            <p:txBody>
              <a:bodyPr/>
              <a:lstStyle/>
              <a:p>
                <a:r>
                  <a:rPr lang="de-DE">
                    <a:noFill/>
                  </a:rPr>
                  <a:t> </a:t>
                </a:r>
              </a:p>
            </p:txBody>
          </p:sp>
        </mc:Fallback>
      </mc:AlternateContent>
      <p:cxnSp>
        <p:nvCxnSpPr>
          <p:cNvPr id="32" name="Gerade Verbindung mit Pfeil 31"/>
          <p:cNvCxnSpPr>
            <a:stCxn id="28" idx="3"/>
          </p:cNvCxnSpPr>
          <p:nvPr/>
        </p:nvCxnSpPr>
        <p:spPr bwMode="auto">
          <a:xfrm>
            <a:off x="6799791" y="3089947"/>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3" name="Ellipse 14"/>
          <p:cNvSpPr>
            <a:spLocks noChangeArrowheads="1"/>
          </p:cNvSpPr>
          <p:nvPr/>
        </p:nvSpPr>
        <p:spPr bwMode="auto">
          <a:xfrm>
            <a:off x="1726405" y="3019055"/>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34" name="Rechteck 33"/>
          <p:cNvSpPr>
            <a:spLocks noChangeArrowheads="1"/>
          </p:cNvSpPr>
          <p:nvPr/>
        </p:nvSpPr>
        <p:spPr bwMode="auto">
          <a:xfrm>
            <a:off x="3890075" y="4043983"/>
            <a:ext cx="619932"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35" name="Gerade Verbindung mit Pfeil 19"/>
          <p:cNvCxnSpPr>
            <a:cxnSpLocks noChangeShapeType="1"/>
            <a:endCxn id="33" idx="2"/>
          </p:cNvCxnSpPr>
          <p:nvPr/>
        </p:nvCxnSpPr>
        <p:spPr bwMode="auto">
          <a:xfrm>
            <a:off x="643088" y="3103694"/>
            <a:ext cx="1083317" cy="0"/>
          </a:xfrm>
          <a:prstGeom prst="straightConnector1">
            <a:avLst/>
          </a:prstGeom>
          <a:noFill/>
          <a:ln w="19050" algn="ctr">
            <a:solidFill>
              <a:schemeClr val="tx1"/>
            </a:solidFill>
            <a:round/>
            <a:headEnd type="none" w="med" len="med"/>
            <a:tailEnd type="triangle" w="med" len="med"/>
          </a:ln>
        </p:spPr>
      </p:cxnSp>
      <p:sp>
        <p:nvSpPr>
          <p:cNvPr id="37" name="Ellipse 14"/>
          <p:cNvSpPr>
            <a:spLocks noChangeArrowheads="1"/>
          </p:cNvSpPr>
          <p:nvPr/>
        </p:nvSpPr>
        <p:spPr bwMode="auto">
          <a:xfrm>
            <a:off x="4115686" y="301905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8" name="Gerade Verbindung mit Pfeil 23"/>
          <p:cNvCxnSpPr>
            <a:cxnSpLocks noChangeShapeType="1"/>
            <a:stCxn id="37" idx="6"/>
          </p:cNvCxnSpPr>
          <p:nvPr/>
        </p:nvCxnSpPr>
        <p:spPr bwMode="auto">
          <a:xfrm>
            <a:off x="4284396" y="3103694"/>
            <a:ext cx="225611" cy="0"/>
          </a:xfrm>
          <a:prstGeom prst="straightConnector1">
            <a:avLst/>
          </a:prstGeom>
          <a:noFill/>
          <a:ln w="19050" algn="ctr">
            <a:solidFill>
              <a:schemeClr val="tx1"/>
            </a:solidFill>
            <a:round/>
            <a:headEnd type="none" w="med" len="med"/>
            <a:tailEnd type="triangle" w="med" len="med"/>
          </a:ln>
        </p:spPr>
      </p:cxnSp>
      <p:cxnSp>
        <p:nvCxnSpPr>
          <p:cNvPr id="39" name="Form 57"/>
          <p:cNvCxnSpPr>
            <a:cxnSpLocks noChangeShapeType="1"/>
            <a:stCxn id="28" idx="3"/>
            <a:endCxn id="34" idx="3"/>
          </p:cNvCxnSpPr>
          <p:nvPr/>
        </p:nvCxnSpPr>
        <p:spPr bwMode="auto">
          <a:xfrm flipH="1">
            <a:off x="4510007" y="3089947"/>
            <a:ext cx="2289784" cy="1246799"/>
          </a:xfrm>
          <a:prstGeom prst="bentConnector3">
            <a:avLst>
              <a:gd name="adj1" fmla="val -9983"/>
            </a:avLst>
          </a:prstGeom>
          <a:noFill/>
          <a:ln w="19050" algn="ctr">
            <a:solidFill>
              <a:schemeClr val="tx1"/>
            </a:solidFill>
            <a:round/>
            <a:headEnd type="none" w="med" len="med"/>
            <a:tailEnd type="triangle" w="med" len="med"/>
          </a:ln>
        </p:spPr>
      </p:cxnSp>
      <p:cxnSp>
        <p:nvCxnSpPr>
          <p:cNvPr id="47" name="Gerade Verbindung mit Pfeil 23"/>
          <p:cNvCxnSpPr>
            <a:cxnSpLocks noChangeShapeType="1"/>
            <a:endCxn id="37" idx="0"/>
          </p:cNvCxnSpPr>
          <p:nvPr/>
        </p:nvCxnSpPr>
        <p:spPr bwMode="auto">
          <a:xfrm>
            <a:off x="4200041" y="2425121"/>
            <a:ext cx="0" cy="593934"/>
          </a:xfrm>
          <a:prstGeom prst="straightConnector1">
            <a:avLst/>
          </a:prstGeom>
          <a:noFill/>
          <a:ln w="19050" algn="ctr">
            <a:solidFill>
              <a:schemeClr val="tx1"/>
            </a:solidFill>
            <a:round/>
            <a:headEnd type="none" w="med" len="med"/>
            <a:tailEnd type="triangle" w="med" len="med"/>
          </a:ln>
        </p:spPr>
      </p:cxnSp>
      <p:sp>
        <p:nvSpPr>
          <p:cNvPr id="57" name="Rechteck 56"/>
          <p:cNvSpPr>
            <a:spLocks noChangeArrowheads="1"/>
          </p:cNvSpPr>
          <p:nvPr/>
        </p:nvSpPr>
        <p:spPr bwMode="auto">
          <a:xfrm>
            <a:off x="4497544" y="2844076"/>
            <a:ext cx="662847"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J</a:t>
            </a:r>
            <a:r>
              <a:rPr lang="de-DE" sz="1600" baseline="30000" dirty="0">
                <a:solidFill>
                  <a:schemeClr val="lt1"/>
                </a:solidFill>
                <a:latin typeface="+mj-lt"/>
              </a:rPr>
              <a:t>#</a:t>
            </a:r>
            <a:r>
              <a:rPr lang="de-DE" sz="1600" dirty="0">
                <a:solidFill>
                  <a:schemeClr val="lt1"/>
                </a:solidFill>
                <a:latin typeface="+mj-lt"/>
              </a:rPr>
              <a:t>(q)</a:t>
            </a:r>
          </a:p>
        </p:txBody>
      </p:sp>
      <p:cxnSp>
        <p:nvCxnSpPr>
          <p:cNvPr id="62" name="Gerade Verbindung mit Pfeil 23"/>
          <p:cNvCxnSpPr>
            <a:cxnSpLocks noChangeShapeType="1"/>
            <a:stCxn id="57" idx="3"/>
            <a:endCxn id="28" idx="1"/>
          </p:cNvCxnSpPr>
          <p:nvPr/>
        </p:nvCxnSpPr>
        <p:spPr bwMode="auto">
          <a:xfrm>
            <a:off x="5160391" y="3089947"/>
            <a:ext cx="402300" cy="0"/>
          </a:xfrm>
          <a:prstGeom prst="straightConnector1">
            <a:avLst/>
          </a:prstGeom>
          <a:noFill/>
          <a:ln w="19050" algn="ctr">
            <a:solidFill>
              <a:schemeClr val="tx1"/>
            </a:solidFill>
            <a:round/>
            <a:headEnd type="none" w="med" len="med"/>
            <a:tailEnd type="triangle" w="med" len="med"/>
          </a:ln>
        </p:spPr>
      </p:cxnSp>
      <p:sp>
        <p:nvSpPr>
          <p:cNvPr id="68" name="Textfeld 67"/>
          <p:cNvSpPr txBox="1"/>
          <p:nvPr/>
        </p:nvSpPr>
        <p:spPr>
          <a:xfrm>
            <a:off x="7058361" y="2751218"/>
            <a:ext cx="549756" cy="307777"/>
          </a:xfrm>
          <a:prstGeom prst="rect">
            <a:avLst/>
          </a:prstGeom>
          <a:noFill/>
        </p:spPr>
        <p:txBody>
          <a:bodyPr wrap="square" rtlCol="0">
            <a:spAutoFit/>
          </a:bodyPr>
          <a:lstStyle/>
          <a:p>
            <a:pPr algn="l"/>
            <a:r>
              <a:rPr lang="de-DE" sz="1400" dirty="0">
                <a:latin typeface="+mj-lt"/>
              </a:rPr>
              <a:t>q</a:t>
            </a:r>
          </a:p>
        </p:txBody>
      </p:sp>
      <mc:AlternateContent xmlns:mc="http://schemas.openxmlformats.org/markup-compatibility/2006" xmlns:a14="http://schemas.microsoft.com/office/drawing/2010/main">
        <mc:Choice Requires="a14">
          <p:sp>
            <p:nvSpPr>
              <p:cNvPr id="70" name="Rechteck 69"/>
              <p:cNvSpPr/>
              <p:nvPr/>
            </p:nvSpPr>
            <p:spPr>
              <a:xfrm>
                <a:off x="5209572" y="277046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𝑞</m:t>
                          </m:r>
                        </m:e>
                      </m:acc>
                    </m:oMath>
                  </m:oMathPara>
                </a14:m>
                <a:endParaRPr lang="de-DE" sz="1400" dirty="0">
                  <a:latin typeface="+mj-lt"/>
                </a:endParaRPr>
              </a:p>
            </p:txBody>
          </p:sp>
        </mc:Choice>
        <mc:Fallback xmlns="">
          <p:sp>
            <p:nvSpPr>
              <p:cNvPr id="70" name="Rechteck 69"/>
              <p:cNvSpPr>
                <a:spLocks noRot="1" noChangeAspect="1" noMove="1" noResize="1" noEditPoints="1" noAdjustHandles="1" noChangeArrowheads="1" noChangeShapeType="1" noTextEdit="1"/>
              </p:cNvSpPr>
              <p:nvPr/>
            </p:nvSpPr>
            <p:spPr>
              <a:xfrm>
                <a:off x="5209572" y="2770462"/>
                <a:ext cx="335989" cy="307777"/>
              </a:xfrm>
              <a:prstGeom prst="rect">
                <a:avLst/>
              </a:prstGeom>
              <a:blipFill>
                <a:blip r:embed="rId3"/>
                <a:stretch>
                  <a:fillRect b="-1961"/>
                </a:stretch>
              </a:blipFill>
            </p:spPr>
            <p:txBody>
              <a:bodyPr/>
              <a:lstStyle/>
              <a:p>
                <a:r>
                  <a:rPr lang="de-DE">
                    <a:noFill/>
                  </a:rPr>
                  <a:t> </a:t>
                </a:r>
              </a:p>
            </p:txBody>
          </p:sp>
        </mc:Fallback>
      </mc:AlternateContent>
    </p:spTree>
    <p:extLst>
      <p:ext uri="{BB962C8B-B14F-4D97-AF65-F5344CB8AC3E}">
        <p14:creationId xmlns:p14="http://schemas.microsoft.com/office/powerpoint/2010/main" val="38761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Compliant (Motion) Control</a:t>
            </a:r>
            <a:br>
              <a:rPr lang="de-DE" dirty="0"/>
            </a:br>
            <a:r>
              <a:rPr lang="de-DE" dirty="0"/>
              <a:t>Nachgiebige Bewegungsregelung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335611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a:spLocks noChangeArrowheads="1"/>
          </p:cNvSpPr>
          <p:nvPr/>
        </p:nvSpPr>
        <p:spPr bwMode="auto">
          <a:xfrm>
            <a:off x="5950292" y="242381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n-lt"/>
              </a:rPr>
              <a:t>Roboter u.</a:t>
            </a:r>
          </a:p>
          <a:p>
            <a:pPr algn="ctr"/>
            <a:r>
              <a:rPr lang="de-DE" sz="1600" dirty="0">
                <a:solidFill>
                  <a:schemeClr val="lt1"/>
                </a:solidFill>
                <a:latin typeface="+mn-lt"/>
              </a:rPr>
              <a:t>Präparat</a:t>
            </a:r>
          </a:p>
        </p:txBody>
      </p:sp>
      <p:sp>
        <p:nvSpPr>
          <p:cNvPr id="55" name="Rechteck 54"/>
          <p:cNvSpPr>
            <a:spLocks noChangeArrowheads="1"/>
          </p:cNvSpPr>
          <p:nvPr/>
        </p:nvSpPr>
        <p:spPr bwMode="auto">
          <a:xfrm>
            <a:off x="5950290" y="242135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Regelstrecke</a:t>
            </a:r>
            <a:endParaRPr lang="de-DE" sz="1600" dirty="0">
              <a:solidFill>
                <a:schemeClr val="lt1"/>
              </a:solidFill>
              <a:latin typeface="+mn-lt"/>
            </a:endParaRPr>
          </a:p>
        </p:txBody>
      </p:sp>
      <p:cxnSp>
        <p:nvCxnSpPr>
          <p:cNvPr id="57" name="Gerade Verbindung mit Pfeil 23"/>
          <p:cNvCxnSpPr>
            <a:cxnSpLocks noChangeShapeType="1"/>
            <a:stCxn id="49" idx="3"/>
            <a:endCxn id="55" idx="1"/>
          </p:cNvCxnSpPr>
          <p:nvPr/>
        </p:nvCxnSpPr>
        <p:spPr bwMode="auto">
          <a:xfrm flipV="1">
            <a:off x="4783369" y="2667227"/>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t>20.01.2020</a:t>
            </a:r>
            <a:endParaRPr lang="de-DE" dirty="0"/>
          </a:p>
        </p:txBody>
      </p:sp>
      <p:sp>
        <p:nvSpPr>
          <p:cNvPr id="24" name="Inhaltsplatzhalter 23"/>
          <p:cNvSpPr>
            <a:spLocks noGrp="1"/>
          </p:cNvSpPr>
          <p:nvPr>
            <p:ph idx="13"/>
          </p:nvPr>
        </p:nvSpPr>
        <p:spPr/>
        <p:txBody>
          <a:bodyPr/>
          <a:lstStyle/>
          <a:p>
            <a:r>
              <a:rPr lang="de-DE" dirty="0">
                <a:latin typeface="+mj-lt"/>
              </a:rPr>
              <a:t>Compliant Motion Control</a:t>
            </a:r>
          </a:p>
        </p:txBody>
      </p:sp>
      <p:sp>
        <p:nvSpPr>
          <p:cNvPr id="7" name="Textfeld 6"/>
          <p:cNvSpPr txBox="1"/>
          <p:nvPr/>
        </p:nvSpPr>
        <p:spPr>
          <a:xfrm>
            <a:off x="2298388" y="2337136"/>
            <a:ext cx="1641544" cy="307777"/>
          </a:xfrm>
          <a:prstGeom prst="rect">
            <a:avLst/>
          </a:prstGeom>
          <a:noFill/>
        </p:spPr>
        <p:txBody>
          <a:bodyPr wrap="square" rtlCol="0">
            <a:spAutoFit/>
          </a:bodyPr>
          <a:lstStyle/>
          <a:p>
            <a:pPr algn="l"/>
            <a:r>
              <a:rPr lang="de-DE" sz="1400" dirty="0" err="1"/>
              <a:t>q</a:t>
            </a:r>
            <a:r>
              <a:rPr lang="de-DE" sz="1400" baseline="-25000" dirty="0" err="1"/>
              <a:t>soll</a:t>
            </a:r>
            <a:endParaRPr lang="de-DE" sz="1400" dirty="0"/>
          </a:p>
        </p:txBody>
      </p:sp>
      <p:sp>
        <p:nvSpPr>
          <p:cNvPr id="8" name="Rechteck 7"/>
          <p:cNvSpPr>
            <a:spLocks noChangeArrowheads="1"/>
          </p:cNvSpPr>
          <p:nvPr/>
        </p:nvSpPr>
        <p:spPr bwMode="auto">
          <a:xfrm>
            <a:off x="3516163" y="24238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PID</a:t>
            </a:r>
          </a:p>
        </p:txBody>
      </p:sp>
      <p:cxnSp>
        <p:nvCxnSpPr>
          <p:cNvPr id="9" name="Gerade Verbindung mit Pfeil 12"/>
          <p:cNvCxnSpPr>
            <a:cxnSpLocks noChangeShapeType="1"/>
            <a:stCxn id="20" idx="6"/>
            <a:endCxn id="8" idx="1"/>
          </p:cNvCxnSpPr>
          <p:nvPr/>
        </p:nvCxnSpPr>
        <p:spPr bwMode="auto">
          <a:xfrm>
            <a:off x="3008757" y="2669683"/>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787522" y="2669683"/>
            <a:ext cx="441806" cy="1"/>
          </a:xfrm>
          <a:prstGeom prst="straightConnector1">
            <a:avLst/>
          </a:prstGeom>
          <a:noFill/>
          <a:ln w="19050" algn="ctr">
            <a:solidFill>
              <a:schemeClr val="tx1"/>
            </a:solidFill>
            <a:round/>
            <a:headEnd type="none" w="med" len="med"/>
            <a:tailEnd type="triangle" w="med" len="med"/>
          </a:ln>
        </p:spPr>
      </p:cxnSp>
      <p:cxnSp>
        <p:nvCxnSpPr>
          <p:cNvPr id="14" name="Form 57"/>
          <p:cNvCxnSpPr>
            <a:cxnSpLocks noChangeShapeType="1"/>
            <a:stCxn id="12" idx="3"/>
            <a:endCxn id="27" idx="3"/>
          </p:cNvCxnSpPr>
          <p:nvPr/>
        </p:nvCxnSpPr>
        <p:spPr bwMode="auto">
          <a:xfrm flipH="1">
            <a:off x="7480680" y="2669684"/>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2648385" y="2585044"/>
            <a:ext cx="266437" cy="400110"/>
          </a:xfrm>
          <a:prstGeom prst="rect">
            <a:avLst/>
          </a:prstGeom>
          <a:noFill/>
          <a:ln w="9525">
            <a:noFill/>
            <a:miter lim="800000"/>
            <a:headEnd/>
            <a:tailEnd/>
          </a:ln>
        </p:spPr>
        <p:txBody>
          <a:bodyPr wrap="square">
            <a:spAutoFit/>
          </a:bodyPr>
          <a:lstStyle/>
          <a:p>
            <a:r>
              <a:rPr lang="de-DE" dirty="0"/>
              <a:t>-  </a:t>
            </a:r>
          </a:p>
        </p:txBody>
      </p:sp>
      <p:sp>
        <p:nvSpPr>
          <p:cNvPr id="16" name="Textfeld 15"/>
          <p:cNvSpPr txBox="1"/>
          <p:nvPr/>
        </p:nvSpPr>
        <p:spPr>
          <a:xfrm>
            <a:off x="8117289" y="2330565"/>
            <a:ext cx="432592" cy="307777"/>
          </a:xfrm>
          <a:prstGeom prst="rect">
            <a:avLst/>
          </a:prstGeom>
          <a:noFill/>
        </p:spPr>
        <p:txBody>
          <a:bodyPr wrap="square" rtlCol="0">
            <a:spAutoFit/>
          </a:bodyPr>
          <a:lstStyle/>
          <a:p>
            <a:pPr algn="ctr"/>
            <a:r>
              <a:rPr lang="de-DE" sz="1400" dirty="0" err="1"/>
              <a:t>q</a:t>
            </a:r>
            <a:r>
              <a:rPr lang="de-DE" sz="1400" baseline="-25000" dirty="0" err="1"/>
              <a:t>ist</a:t>
            </a:r>
            <a:endParaRPr lang="de-DE" sz="1400" dirty="0"/>
          </a:p>
        </p:txBody>
      </p:sp>
      <p:cxnSp>
        <p:nvCxnSpPr>
          <p:cNvPr id="17" name="Gerade Verbindung mit Pfeil 16"/>
          <p:cNvCxnSpPr>
            <a:stCxn id="12" idx="3"/>
          </p:cNvCxnSpPr>
          <p:nvPr/>
        </p:nvCxnSpPr>
        <p:spPr bwMode="auto">
          <a:xfrm>
            <a:off x="7480681" y="2669684"/>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840047" y="2585044"/>
            <a:ext cx="168710" cy="169278"/>
          </a:xfrm>
          <a:prstGeom prst="ellipse">
            <a:avLst/>
          </a:prstGeom>
          <a:noFill/>
          <a:ln w="19050" algn="ctr">
            <a:solidFill>
              <a:schemeClr val="tx1"/>
            </a:solidFill>
            <a:round/>
            <a:headEnd/>
            <a:tailEnd/>
          </a:ln>
        </p:spPr>
        <p:txBody>
          <a:bodyPr/>
          <a:lstStyle/>
          <a:p>
            <a:endParaRPr lang="de-DE"/>
          </a:p>
        </p:txBody>
      </p:sp>
      <p:sp>
        <p:nvSpPr>
          <p:cNvPr id="21" name="Rechteck 20"/>
          <p:cNvSpPr>
            <a:spLocks noChangeArrowheads="1"/>
          </p:cNvSpPr>
          <p:nvPr/>
        </p:nvSpPr>
        <p:spPr bwMode="auto">
          <a:xfrm>
            <a:off x="4437346" y="3362872"/>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Schwerkraft-kompensation</a:t>
            </a:r>
          </a:p>
        </p:txBody>
      </p:sp>
      <p:cxnSp>
        <p:nvCxnSpPr>
          <p:cNvPr id="22" name="Gerade Verbindung mit Pfeil 19"/>
          <p:cNvCxnSpPr>
            <a:cxnSpLocks noChangeShapeType="1"/>
            <a:endCxn id="20" idx="2"/>
          </p:cNvCxnSpPr>
          <p:nvPr/>
        </p:nvCxnSpPr>
        <p:spPr bwMode="auto">
          <a:xfrm>
            <a:off x="2298388" y="2667227"/>
            <a:ext cx="541659" cy="2456"/>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5311405" y="2754322"/>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5229328" y="2585044"/>
            <a:ext cx="168710" cy="169278"/>
          </a:xfrm>
          <a:prstGeom prst="ellipse">
            <a:avLst/>
          </a:prstGeom>
          <a:solidFill>
            <a:schemeClr val="bg1"/>
          </a:solidFill>
          <a:ln w="19050" algn="ctr">
            <a:solidFill>
              <a:schemeClr val="tx1"/>
            </a:solidFill>
            <a:round/>
            <a:headEnd/>
            <a:tailEnd/>
          </a:ln>
        </p:spPr>
        <p:txBody>
          <a:bodyPr/>
          <a:lstStyle/>
          <a:p>
            <a:endParaRPr lang="de-DE"/>
          </a:p>
        </p:txBody>
      </p:sp>
      <p:cxnSp>
        <p:nvCxnSpPr>
          <p:cNvPr id="42" name="Gerade Verbindung mit Pfeil 23"/>
          <p:cNvCxnSpPr>
            <a:cxnSpLocks noChangeShapeType="1"/>
            <a:stCxn id="40" idx="6"/>
            <a:endCxn id="12" idx="1"/>
          </p:cNvCxnSpPr>
          <p:nvPr/>
        </p:nvCxnSpPr>
        <p:spPr bwMode="auto">
          <a:xfrm>
            <a:off x="5398038" y="2669683"/>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5339776" y="2333230"/>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p>
            </p:txBody>
          </p:sp>
        </mc:Choice>
        <mc:Fallback xmlns="">
          <p:sp>
            <p:nvSpPr>
              <p:cNvPr id="72" name="Textfeld 71"/>
              <p:cNvSpPr txBox="1">
                <a:spLocks noRot="1" noChangeAspect="1" noMove="1" noResize="1" noEditPoints="1" noAdjustHandles="1" noChangeArrowheads="1" noChangeShapeType="1" noTextEdit="1"/>
              </p:cNvSpPr>
              <p:nvPr/>
            </p:nvSpPr>
            <p:spPr>
              <a:xfrm>
                <a:off x="5339776" y="2333230"/>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t>q</a:t>
            </a:r>
            <a:r>
              <a:rPr lang="de-DE" sz="1400" baseline="-25000" dirty="0" err="1"/>
              <a:t>soll</a:t>
            </a:r>
            <a:r>
              <a:rPr lang="de-DE" sz="1400" dirty="0"/>
              <a:t>: Führungsgröße Gelenkwinkel Sollwert</a:t>
            </a:r>
          </a:p>
          <a:p>
            <a:pPr algn="l">
              <a:tabLst>
                <a:tab pos="363538" algn="l"/>
              </a:tabLst>
            </a:pPr>
            <a:r>
              <a:rPr lang="de-DE" sz="1400" dirty="0" err="1"/>
              <a:t>q</a:t>
            </a:r>
            <a:r>
              <a:rPr lang="de-DE" sz="1400" baseline="-25000" dirty="0" err="1"/>
              <a:t>ist</a:t>
            </a:r>
            <a:r>
              <a:rPr lang="de-DE" sz="1400" dirty="0"/>
              <a:t>:	Messgröße Gelenkwinkel Istwert</a:t>
            </a:r>
          </a:p>
          <a:p>
            <a:pPr algn="l">
              <a:tabLst>
                <a:tab pos="363538" algn="l"/>
              </a:tabLst>
            </a:pPr>
            <a:r>
              <a:rPr lang="el-GR" sz="1400" dirty="0">
                <a:latin typeface="Cambria Math" panose="02040503050406030204" pitchFamily="18" charset="0"/>
                <a:ea typeface="Cambria Math" panose="02040503050406030204" pitchFamily="18" charset="0"/>
              </a:rPr>
              <a:t>τ</a:t>
            </a:r>
            <a:r>
              <a:rPr lang="de-DE" sz="1400" dirty="0"/>
              <a:t>: 	Stellgröße Drehmoment</a:t>
            </a:r>
          </a:p>
        </p:txBody>
      </p:sp>
      <p:sp>
        <p:nvSpPr>
          <p:cNvPr id="25" name="Titel 24"/>
          <p:cNvSpPr>
            <a:spLocks noGrp="1"/>
          </p:cNvSpPr>
          <p:nvPr>
            <p:ph type="title"/>
          </p:nvPr>
        </p:nvSpPr>
        <p:spPr/>
        <p:txBody>
          <a:bodyPr/>
          <a:lstStyle/>
          <a:p>
            <a:r>
              <a:rPr lang="de-DE" dirty="0">
                <a:latin typeface="+mj-lt"/>
              </a:rPr>
              <a:t>Ausgangssituation</a:t>
            </a:r>
          </a:p>
        </p:txBody>
      </p:sp>
      <p:sp>
        <p:nvSpPr>
          <p:cNvPr id="27" name="Rechteck 26"/>
          <p:cNvSpPr>
            <a:spLocks noChangeArrowheads="1"/>
          </p:cNvSpPr>
          <p:nvPr/>
        </p:nvSpPr>
        <p:spPr bwMode="auto">
          <a:xfrm>
            <a:off x="5950291"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Encoder</a:t>
            </a:r>
            <a:endParaRPr lang="de-DE" sz="1600" dirty="0">
              <a:solidFill>
                <a:schemeClr val="lt1"/>
              </a:solidFill>
              <a:latin typeface="+mn-lt"/>
            </a:endParaRPr>
          </a:p>
        </p:txBody>
      </p:sp>
      <p:cxnSp>
        <p:nvCxnSpPr>
          <p:cNvPr id="34" name="Form 57"/>
          <p:cNvCxnSpPr>
            <a:cxnSpLocks noChangeShapeType="1"/>
            <a:stCxn id="27" idx="1"/>
            <a:endCxn id="21" idx="2"/>
          </p:cNvCxnSpPr>
          <p:nvPr/>
        </p:nvCxnSpPr>
        <p:spPr bwMode="auto">
          <a:xfrm rot="10800000">
            <a:off x="5311405" y="3948397"/>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924403" y="2754323"/>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3512010" y="2423812"/>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Regler</a:t>
            </a:r>
          </a:p>
        </p:txBody>
      </p:sp>
      <p:sp>
        <p:nvSpPr>
          <p:cNvPr id="56" name="Rechteck 55"/>
          <p:cNvSpPr>
            <a:spLocks noChangeArrowheads="1"/>
          </p:cNvSpPr>
          <p:nvPr/>
        </p:nvSpPr>
        <p:spPr bwMode="auto">
          <a:xfrm>
            <a:off x="5939958"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Messglied</a:t>
            </a:r>
            <a:endParaRPr lang="de-DE" sz="1600" dirty="0">
              <a:solidFill>
                <a:schemeClr val="lt1"/>
              </a:solidFill>
              <a:latin typeface="+mn-lt"/>
            </a:endParaRPr>
          </a:p>
        </p:txBody>
      </p:sp>
      <p:sp>
        <p:nvSpPr>
          <p:cNvPr id="31" name="Rechteck 30"/>
          <p:cNvSpPr>
            <a:spLocks noChangeArrowheads="1"/>
          </p:cNvSpPr>
          <p:nvPr/>
        </p:nvSpPr>
        <p:spPr bwMode="auto">
          <a:xfrm>
            <a:off x="1535562" y="2428086"/>
            <a:ext cx="773273"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IK</a:t>
            </a:r>
          </a:p>
        </p:txBody>
      </p:sp>
      <p:cxnSp>
        <p:nvCxnSpPr>
          <p:cNvPr id="38" name="Gerade Verbindung mit Pfeil 12"/>
          <p:cNvCxnSpPr>
            <a:cxnSpLocks noChangeShapeType="1"/>
          </p:cNvCxnSpPr>
          <p:nvPr/>
        </p:nvCxnSpPr>
        <p:spPr bwMode="auto">
          <a:xfrm>
            <a:off x="1023832" y="2672407"/>
            <a:ext cx="507406" cy="1"/>
          </a:xfrm>
          <a:prstGeom prst="straightConnector1">
            <a:avLst/>
          </a:prstGeom>
          <a:noFill/>
          <a:ln w="19050" algn="ctr">
            <a:solidFill>
              <a:schemeClr val="tx1"/>
            </a:solidFill>
            <a:round/>
            <a:headEnd type="none" w="med" len="med"/>
            <a:tailEnd type="triangle" w="med" len="med"/>
          </a:ln>
        </p:spPr>
      </p:cxnSp>
      <p:sp>
        <p:nvSpPr>
          <p:cNvPr id="46" name="Textfeld 45"/>
          <p:cNvSpPr txBox="1"/>
          <p:nvPr/>
        </p:nvSpPr>
        <p:spPr>
          <a:xfrm>
            <a:off x="864745" y="2331168"/>
            <a:ext cx="1641544" cy="307777"/>
          </a:xfrm>
          <a:prstGeom prst="rect">
            <a:avLst/>
          </a:prstGeom>
          <a:noFill/>
        </p:spPr>
        <p:txBody>
          <a:bodyPr wrap="square" rtlCol="0">
            <a:spAutoFit/>
          </a:bodyPr>
          <a:lstStyle/>
          <a:p>
            <a:pPr algn="l"/>
            <a:r>
              <a:rPr lang="de-DE" sz="1400" dirty="0" err="1"/>
              <a:t>X</a:t>
            </a:r>
            <a:r>
              <a:rPr lang="de-DE" sz="1400" baseline="-25000" dirty="0" err="1"/>
              <a:t>soll</a:t>
            </a:r>
            <a:endParaRPr lang="de-DE" sz="1400" dirty="0"/>
          </a:p>
        </p:txBody>
      </p:sp>
    </p:spTree>
    <p:extLst>
      <p:ext uri="{BB962C8B-B14F-4D97-AF65-F5344CB8AC3E}">
        <p14:creationId xmlns:p14="http://schemas.microsoft.com/office/powerpoint/2010/main" val="697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 grpId="0"/>
      <p:bldP spid="15" grpId="0"/>
      <p:bldP spid="20" grpId="0" animBg="1"/>
      <p:bldP spid="21" grpId="0" animBg="1"/>
      <p:bldP spid="40" grpId="0" animBg="1"/>
      <p:bldP spid="49" grpId="0" animBg="1"/>
      <p:bldP spid="49" grpId="1" animBg="1"/>
      <p:bldP spid="56" grpId="0" animBg="1"/>
      <p:bldP spid="31" grpId="0" animBg="1"/>
      <p:bldP spid="31" grpId="1" animBg="1"/>
      <p:bldP spid="46" grpId="0"/>
      <p:bldP spid="4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6" name="Inhaltsplatzhalter 15"/>
          <p:cNvSpPr>
            <a:spLocks noGrp="1"/>
          </p:cNvSpPr>
          <p:nvPr>
            <p:ph idx="13"/>
          </p:nvPr>
        </p:nvSpPr>
        <p:spPr/>
        <p:txBody>
          <a:bodyPr/>
          <a:lstStyle/>
          <a:p>
            <a:r>
              <a:rPr lang="de-DE" dirty="0">
                <a:latin typeface="+mj-lt"/>
              </a:rPr>
              <a:t>Compliant Motion Control</a:t>
            </a:r>
          </a:p>
        </p:txBody>
      </p:sp>
      <p:pic>
        <p:nvPicPr>
          <p:cNvPr id="7" name="Grafik 6"/>
          <p:cNvPicPr>
            <a:picLocks noChangeAspect="1"/>
          </p:cNvPicPr>
          <p:nvPr/>
        </p:nvPicPr>
        <p:blipFill>
          <a:blip r:embed="rId2"/>
          <a:stretch>
            <a:fillRect/>
          </a:stretch>
        </p:blipFill>
        <p:spPr>
          <a:xfrm>
            <a:off x="678110" y="2283091"/>
            <a:ext cx="6666870" cy="3200748"/>
          </a:xfrm>
          <a:prstGeom prst="rect">
            <a:avLst/>
          </a:prstGeom>
        </p:spPr>
      </p:pic>
      <p:sp>
        <p:nvSpPr>
          <p:cNvPr id="8" name="Titel 1"/>
          <p:cNvSpPr txBox="1">
            <a:spLocks/>
          </p:cNvSpPr>
          <p:nvPr/>
        </p:nvSpPr>
        <p:spPr bwMode="auto">
          <a:xfrm>
            <a:off x="508000" y="5170584"/>
            <a:ext cx="2732689" cy="64340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Magnetresonanztomographie</a:t>
            </a:r>
          </a:p>
        </p:txBody>
      </p:sp>
      <p:sp>
        <p:nvSpPr>
          <p:cNvPr id="9" name="Titel 1"/>
          <p:cNvSpPr txBox="1">
            <a:spLocks/>
          </p:cNvSpPr>
          <p:nvPr/>
        </p:nvSpPr>
        <p:spPr bwMode="auto">
          <a:xfrm>
            <a:off x="3240689" y="5454732"/>
            <a:ext cx="2152814"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Segmentierung</a:t>
            </a:r>
          </a:p>
        </p:txBody>
      </p:sp>
      <p:sp>
        <p:nvSpPr>
          <p:cNvPr id="10" name="Titel 1"/>
          <p:cNvSpPr txBox="1">
            <a:spLocks/>
          </p:cNvSpPr>
          <p:nvPr/>
        </p:nvSpPr>
        <p:spPr bwMode="auto">
          <a:xfrm>
            <a:off x="5305972" y="5454731"/>
            <a:ext cx="2416159"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Finite Elemente Vernetzung</a:t>
            </a:r>
          </a:p>
        </p:txBody>
      </p:sp>
      <p:sp>
        <p:nvSpPr>
          <p:cNvPr id="15" name="Inhaltsplatzhalter 14"/>
          <p:cNvSpPr>
            <a:spLocks noGrp="1"/>
          </p:cNvSpPr>
          <p:nvPr>
            <p:ph idx="1"/>
          </p:nvPr>
        </p:nvSpPr>
        <p:spPr>
          <a:xfrm>
            <a:off x="508000" y="1879240"/>
            <a:ext cx="8128000" cy="1137454"/>
          </a:xfrm>
        </p:spPr>
        <p:txBody>
          <a:bodyPr/>
          <a:lstStyle/>
          <a:p>
            <a:pPr marL="0" indent="0">
              <a:buNone/>
            </a:pPr>
            <a:r>
              <a:rPr lang="de-DE" dirty="0">
                <a:latin typeface="+mj-lt"/>
              </a:rPr>
              <a:t>Mechanische Modellbildung biologischer Proben (</a:t>
            </a:r>
            <a:r>
              <a:rPr lang="de-DE" cap="small" dirty="0" err="1">
                <a:latin typeface="+mj-lt"/>
              </a:rPr>
              <a:t>Kazemi</a:t>
            </a:r>
            <a:r>
              <a:rPr lang="de-DE" cap="small" dirty="0">
                <a:latin typeface="+mj-lt"/>
              </a:rPr>
              <a:t> et al</a:t>
            </a:r>
            <a:r>
              <a:rPr lang="de-DE" dirty="0">
                <a:latin typeface="+mj-lt"/>
              </a:rPr>
              <a:t>)</a:t>
            </a:r>
          </a:p>
        </p:txBody>
      </p:sp>
    </p:spTree>
    <p:extLst>
      <p:ext uri="{BB962C8B-B14F-4D97-AF65-F5344CB8AC3E}">
        <p14:creationId xmlns:p14="http://schemas.microsoft.com/office/powerpoint/2010/main" val="276450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4264262" y="2202793"/>
            <a:ext cx="3885001" cy="2255040"/>
          </a:xfrm>
          <a:prstGeom prst="rect">
            <a:avLst/>
          </a:prstGeom>
          <a:effectLst>
            <a:outerShdw blurRad="50800" dist="38100" dir="2700000" algn="tl" rotWithShape="0">
              <a:prstClr val="black">
                <a:alpha val="40000"/>
              </a:prstClr>
            </a:outerShdw>
          </a:effectLst>
        </p:spPr>
      </p:pic>
      <p:sp>
        <p:nvSpPr>
          <p:cNvPr id="2" name="Titel 1"/>
          <p:cNvSpPr>
            <a:spLocks noGrp="1"/>
          </p:cNvSpPr>
          <p:nvPr>
            <p:ph type="title"/>
          </p:nvPr>
        </p:nvSpPr>
        <p:spPr/>
        <p:txBody>
          <a:bodyPr/>
          <a:lstStyle/>
          <a:p>
            <a:r>
              <a:rPr lang="de-DE" dirty="0">
                <a:latin typeface="+mj-lt"/>
              </a:rPr>
              <a:t>Übersicht nachgiebiger Regelungsschemata</a:t>
            </a:r>
            <a:br>
              <a:rPr lang="de-DE" dirty="0">
                <a:latin typeface="+mj-lt"/>
              </a:rPr>
            </a:br>
            <a:endParaRPr lang="de-DE" dirty="0">
              <a:latin typeface="+mj-lt"/>
            </a:endParaRPr>
          </a:p>
        </p:txBody>
      </p:sp>
      <p:sp>
        <p:nvSpPr>
          <p:cNvPr id="6" name="Inhaltsplatzhalter 5"/>
          <p:cNvSpPr>
            <a:spLocks noGrp="1"/>
          </p:cNvSpPr>
          <p:nvPr>
            <p:ph idx="1"/>
          </p:nvPr>
        </p:nvSpPr>
        <p:spPr>
          <a:xfrm>
            <a:off x="508000" y="2099732"/>
            <a:ext cx="3269526" cy="4072467"/>
          </a:xfrm>
        </p:spPr>
        <p:txBody>
          <a:bodyPr/>
          <a:lstStyle/>
          <a:p>
            <a:r>
              <a:rPr lang="de-DE" sz="1600" dirty="0">
                <a:latin typeface="+mj-lt"/>
              </a:rPr>
              <a:t>Aktive Steifigkeitsregelung – </a:t>
            </a:r>
            <a:r>
              <a:rPr lang="de-DE" sz="1600" dirty="0" err="1">
                <a:latin typeface="+mj-lt"/>
              </a:rPr>
              <a:t>active</a:t>
            </a:r>
            <a:r>
              <a:rPr lang="de-DE" sz="1600" dirty="0">
                <a:latin typeface="+mj-lt"/>
              </a:rPr>
              <a:t> </a:t>
            </a:r>
            <a:r>
              <a:rPr lang="de-DE" sz="1600" dirty="0" err="1">
                <a:latin typeface="+mj-lt"/>
              </a:rPr>
              <a:t>stiffness</a:t>
            </a:r>
            <a:r>
              <a:rPr lang="de-DE" sz="1600" dirty="0">
                <a:latin typeface="+mj-lt"/>
              </a:rPr>
              <a:t> </a:t>
            </a:r>
            <a:r>
              <a:rPr lang="de-DE" sz="1600" dirty="0" err="1">
                <a:latin typeface="+mj-lt"/>
              </a:rPr>
              <a:t>control</a:t>
            </a:r>
            <a:endParaRPr lang="de-DE" sz="1600" dirty="0">
              <a:latin typeface="+mj-lt"/>
            </a:endParaRPr>
          </a:p>
          <a:p>
            <a:r>
              <a:rPr lang="de-DE" sz="1600" dirty="0" err="1">
                <a:latin typeface="+mj-lt"/>
              </a:rPr>
              <a:t>Impedanzregelung</a:t>
            </a:r>
            <a:r>
              <a:rPr lang="de-DE" sz="1600" dirty="0">
                <a:latin typeface="+mj-lt"/>
              </a:rPr>
              <a:t> – </a:t>
            </a:r>
            <a:r>
              <a:rPr lang="de-DE" sz="1600" dirty="0" err="1">
                <a:latin typeface="+mj-lt"/>
              </a:rPr>
              <a:t>impedance</a:t>
            </a:r>
            <a:r>
              <a:rPr lang="de-DE" sz="1600" dirty="0">
                <a:latin typeface="+mj-lt"/>
              </a:rPr>
              <a:t> </a:t>
            </a:r>
            <a:r>
              <a:rPr lang="de-DE" sz="1600" dirty="0" err="1">
                <a:latin typeface="+mj-lt"/>
              </a:rPr>
              <a:t>control</a:t>
            </a:r>
            <a:endParaRPr lang="de-DE" sz="1600" dirty="0">
              <a:latin typeface="+mj-lt"/>
            </a:endParaRPr>
          </a:p>
          <a:p>
            <a:r>
              <a:rPr lang="de-DE" sz="1600" dirty="0">
                <a:latin typeface="+mj-lt"/>
              </a:rPr>
              <a:t>Direkte Kraftregelung – explicit/</a:t>
            </a:r>
            <a:r>
              <a:rPr lang="de-DE" sz="1600" dirty="0" err="1">
                <a:latin typeface="+mj-lt"/>
              </a:rPr>
              <a:t>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r>
              <a:rPr lang="de-DE" sz="1600" dirty="0">
                <a:latin typeface="+mj-lt"/>
              </a:rPr>
              <a:t> </a:t>
            </a:r>
          </a:p>
          <a:p>
            <a:r>
              <a:rPr lang="de-DE" sz="1600" dirty="0" err="1">
                <a:latin typeface="+mj-lt"/>
              </a:rPr>
              <a:t>Paralle</a:t>
            </a:r>
            <a:r>
              <a:rPr lang="de-DE" sz="1600" dirty="0">
                <a:latin typeface="+mj-lt"/>
              </a:rPr>
              <a:t> Hybrid-Regelung – parallel hybrid </a:t>
            </a:r>
            <a:r>
              <a:rPr lang="de-DE" sz="1600" dirty="0" err="1">
                <a:latin typeface="+mj-lt"/>
              </a:rPr>
              <a:t>control</a:t>
            </a:r>
            <a:endParaRPr lang="de-DE" sz="1600" dirty="0">
              <a:latin typeface="+mj-lt"/>
            </a:endParaRPr>
          </a:p>
          <a:p>
            <a:r>
              <a:rPr lang="de-DE" sz="1600" dirty="0">
                <a:latin typeface="+mj-lt"/>
              </a:rPr>
              <a:t>Indirekte Kraftregelung – </a:t>
            </a:r>
            <a:r>
              <a:rPr lang="de-DE" sz="1600" dirty="0" err="1">
                <a:latin typeface="+mj-lt"/>
              </a:rPr>
              <a:t>implicit</a:t>
            </a:r>
            <a:r>
              <a:rPr lang="de-DE" sz="1600" dirty="0">
                <a:latin typeface="+mj-lt"/>
              </a:rPr>
              <a:t>/</a:t>
            </a:r>
            <a:r>
              <a:rPr lang="de-DE" sz="1600" dirty="0" err="1">
                <a:latin typeface="+mj-lt"/>
              </a:rPr>
              <a:t>indirect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endParaRPr lang="de-DE" sz="1600" dirty="0">
              <a:latin typeface="+mj-lt"/>
            </a:endParaRPr>
          </a:p>
          <a:p>
            <a:endParaRPr lang="de-DE" sz="1600" dirty="0">
              <a:latin typeface="+mj-lt"/>
            </a:endParaRP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a:t>
            </a:r>
            <a:r>
              <a:rPr lang="de-DE" dirty="0" err="1">
                <a:latin typeface="+mj-lt"/>
              </a:rPr>
              <a:t>motion</a:t>
            </a:r>
            <a:r>
              <a:rPr lang="de-DE" dirty="0">
                <a:latin typeface="+mj-lt"/>
              </a:rPr>
              <a:t> </a:t>
            </a:r>
            <a:r>
              <a:rPr lang="de-DE" dirty="0" err="1">
                <a:latin typeface="+mj-lt"/>
              </a:rPr>
              <a:t>control</a:t>
            </a:r>
            <a:endParaRPr lang="de-DE" dirty="0">
              <a:latin typeface="+mj-lt"/>
            </a:endParaRPr>
          </a:p>
        </p:txBody>
      </p:sp>
      <p:sp>
        <p:nvSpPr>
          <p:cNvPr id="9" name="Textfeld 14"/>
          <p:cNvSpPr txBox="1"/>
          <p:nvPr/>
        </p:nvSpPr>
        <p:spPr>
          <a:xfrm>
            <a:off x="4912945" y="456089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j-lt"/>
              </a:rPr>
              <a:t>Calanca</a:t>
            </a:r>
            <a:r>
              <a:rPr lang="de-DE" sz="1400" dirty="0">
                <a:latin typeface="+mj-lt"/>
              </a:rPr>
              <a:t> et al</a:t>
            </a:r>
          </a:p>
        </p:txBody>
      </p:sp>
    </p:spTree>
    <p:extLst>
      <p:ext uri="{BB962C8B-B14F-4D97-AF65-F5344CB8AC3E}">
        <p14:creationId xmlns:p14="http://schemas.microsoft.com/office/powerpoint/2010/main" val="53685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Passive Steifigkeitsregelung</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pic>
        <p:nvPicPr>
          <p:cNvPr id="59395" name="Picture 3" descr="Compensator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462" y="2694821"/>
            <a:ext cx="37242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Pic1: Remote Center Compliance, Automated Assembly, Overload Protection Device, Compensatorfor Part Misalignment or Part Positio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09145"/>
            <a:ext cx="2057400"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14"/>
          <p:cNvSpPr txBox="1"/>
          <p:nvPr/>
        </p:nvSpPr>
        <p:spPr>
          <a:xfrm>
            <a:off x="2565400" y="4877969"/>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j-lt"/>
              </a:rPr>
              <a:t>ATI Industrial Automation</a:t>
            </a:r>
          </a:p>
        </p:txBody>
      </p:sp>
    </p:spTree>
    <p:extLst>
      <p:ext uri="{BB962C8B-B14F-4D97-AF65-F5344CB8AC3E}">
        <p14:creationId xmlns:p14="http://schemas.microsoft.com/office/powerpoint/2010/main" val="4175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Aktive Steifigkeitsregelung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mc:AlternateContent xmlns:mc="http://schemas.openxmlformats.org/markup-compatibility/2006" xmlns:a14="http://schemas.microsoft.com/office/drawing/2010/main">
        <mc:Choice Requires="a14">
          <p:sp>
            <p:nvSpPr>
              <p:cNvPr id="29" name="Rechteck 7"/>
              <p:cNvSpPr>
                <a:spLocks noChangeArrowheads="1"/>
              </p:cNvSpPr>
              <p:nvPr/>
            </p:nvSpPr>
            <p:spPr bwMode="auto">
              <a:xfrm>
                <a:off x="3840403" y="4466794"/>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29" name="Rechteck 7"/>
              <p:cNvSpPr>
                <a:spLocks noRot="1" noChangeAspect="1" noMove="1" noResize="1" noEditPoints="1" noAdjustHandles="1" noChangeArrowheads="1" noChangeShapeType="1" noTextEdit="1"/>
              </p:cNvSpPr>
              <p:nvPr/>
            </p:nvSpPr>
            <p:spPr bwMode="auto">
              <a:xfrm>
                <a:off x="3840403" y="4466794"/>
                <a:ext cx="449100" cy="491742"/>
              </a:xfrm>
              <a:prstGeom prst="rect">
                <a:avLst/>
              </a:prstGeom>
              <a:blipFill>
                <a:blip r:embed="rId3"/>
                <a:stretch>
                  <a:fillRect/>
                </a:stretch>
              </a:blipFill>
              <a:ln>
                <a:headEnd/>
                <a:tailEnd/>
              </a:ln>
            </p:spPr>
            <p:txBody>
              <a:bodyPr/>
              <a:lstStyle/>
              <a:p>
                <a:r>
                  <a:rPr lang="de-DE">
                    <a:noFill/>
                  </a:rPr>
                  <a:t> </a:t>
                </a:r>
              </a:p>
            </p:txBody>
          </p:sp>
        </mc:Fallback>
      </mc:AlternateContent>
      <p:sp>
        <p:nvSpPr>
          <p:cNvPr id="30" name="Textfeld 29"/>
          <p:cNvSpPr txBox="1"/>
          <p:nvPr/>
        </p:nvSpPr>
        <p:spPr>
          <a:xfrm>
            <a:off x="508000" y="2463629"/>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31" name="Rechteck 30"/>
          <p:cNvSpPr>
            <a:spLocks noChangeArrowheads="1"/>
          </p:cNvSpPr>
          <p:nvPr/>
        </p:nvSpPr>
        <p:spPr bwMode="auto">
          <a:xfrm>
            <a:off x="2082734" y="2503391"/>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Steifigkeits-matrix</a:t>
            </a:r>
          </a:p>
        </p:txBody>
      </p:sp>
      <p:cxnSp>
        <p:nvCxnSpPr>
          <p:cNvPr id="32" name="Gerade Verbindung mit Pfeil 12"/>
          <p:cNvCxnSpPr>
            <a:cxnSpLocks noChangeShapeType="1"/>
            <a:stCxn id="39" idx="6"/>
            <a:endCxn id="31" idx="1"/>
          </p:cNvCxnSpPr>
          <p:nvPr/>
        </p:nvCxnSpPr>
        <p:spPr bwMode="auto">
          <a:xfrm>
            <a:off x="1760027" y="2802747"/>
            <a:ext cx="322707" cy="1"/>
          </a:xfrm>
          <a:prstGeom prst="straightConnector1">
            <a:avLst/>
          </a:prstGeom>
          <a:noFill/>
          <a:ln w="19050" algn="ctr">
            <a:solidFill>
              <a:schemeClr val="tx1"/>
            </a:solidFill>
            <a:round/>
            <a:headEnd type="none" w="med" len="med"/>
            <a:tailEnd type="triangle" w="med" len="med"/>
          </a:ln>
        </p:spPr>
      </p:cxnSp>
      <p:cxnSp>
        <p:nvCxnSpPr>
          <p:cNvPr id="33" name="Gerade Verbindung mit Pfeil 23"/>
          <p:cNvCxnSpPr>
            <a:cxnSpLocks noChangeShapeType="1"/>
            <a:stCxn id="31" idx="3"/>
            <a:endCxn id="43" idx="2"/>
          </p:cNvCxnSpPr>
          <p:nvPr/>
        </p:nvCxnSpPr>
        <p:spPr bwMode="auto">
          <a:xfrm flipV="1">
            <a:off x="3379153" y="2802747"/>
            <a:ext cx="601445" cy="1"/>
          </a:xfrm>
          <a:prstGeom prst="straightConnector1">
            <a:avLst/>
          </a:prstGeom>
          <a:noFill/>
          <a:ln w="19050" algn="ctr">
            <a:solidFill>
              <a:schemeClr val="tx1"/>
            </a:solidFill>
            <a:round/>
            <a:headEnd type="none" w="med" len="med"/>
            <a:tailEnd type="triangle" w="med" len="med"/>
          </a:ln>
        </p:spPr>
      </p:cxnSp>
      <p:sp>
        <p:nvSpPr>
          <p:cNvPr id="34" name="Rechteck 33"/>
          <p:cNvSpPr>
            <a:spLocks noChangeArrowheads="1"/>
          </p:cNvSpPr>
          <p:nvPr/>
        </p:nvSpPr>
        <p:spPr bwMode="auto">
          <a:xfrm>
            <a:off x="4701562" y="255687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 und Werkstück</a:t>
            </a:r>
          </a:p>
        </p:txBody>
      </p:sp>
      <p:cxnSp>
        <p:nvCxnSpPr>
          <p:cNvPr id="35" name="Form 57"/>
          <p:cNvCxnSpPr>
            <a:cxnSpLocks noChangeShapeType="1"/>
          </p:cNvCxnSpPr>
          <p:nvPr/>
        </p:nvCxnSpPr>
        <p:spPr bwMode="auto">
          <a:xfrm flipH="1">
            <a:off x="4297892" y="2802748"/>
            <a:ext cx="1942448" cy="1909917"/>
          </a:xfrm>
          <a:prstGeom prst="bentConnector3">
            <a:avLst>
              <a:gd name="adj1" fmla="val -11316"/>
            </a:avLst>
          </a:prstGeom>
          <a:noFill/>
          <a:ln w="19050" algn="ctr">
            <a:solidFill>
              <a:schemeClr val="tx1"/>
            </a:solidFill>
            <a:round/>
            <a:headEnd type="none" w="med" len="med"/>
            <a:tailEnd type="triangle" w="med" len="med"/>
          </a:ln>
        </p:spPr>
      </p:cxnSp>
      <p:sp>
        <p:nvSpPr>
          <p:cNvPr id="36" name="Textfeld 15"/>
          <p:cNvSpPr txBox="1">
            <a:spLocks noChangeArrowheads="1"/>
          </p:cNvSpPr>
          <p:nvPr/>
        </p:nvSpPr>
        <p:spPr bwMode="auto">
          <a:xfrm>
            <a:off x="1399655" y="2718108"/>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37" name="Textfeld 36"/>
          <p:cNvSpPr txBox="1"/>
          <p:nvPr/>
        </p:nvSpPr>
        <p:spPr>
          <a:xfrm>
            <a:off x="6868559" y="2463629"/>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38" name="Gerade Verbindung mit Pfeil 37"/>
          <p:cNvCxnSpPr>
            <a:stCxn id="34" idx="3"/>
          </p:cNvCxnSpPr>
          <p:nvPr/>
        </p:nvCxnSpPr>
        <p:spPr bwMode="auto">
          <a:xfrm>
            <a:off x="6231951" y="2802748"/>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9" name="Ellipse 14"/>
          <p:cNvSpPr>
            <a:spLocks noChangeArrowheads="1"/>
          </p:cNvSpPr>
          <p:nvPr/>
        </p:nvSpPr>
        <p:spPr bwMode="auto">
          <a:xfrm>
            <a:off x="1591317" y="271810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40" name="Rechteck 39"/>
          <p:cNvSpPr>
            <a:spLocks noChangeArrowheads="1"/>
          </p:cNvSpPr>
          <p:nvPr/>
        </p:nvSpPr>
        <p:spPr bwMode="auto">
          <a:xfrm>
            <a:off x="4701562" y="3657480"/>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41" name="Gerade Verbindung mit Pfeil 19"/>
          <p:cNvCxnSpPr>
            <a:cxnSpLocks noChangeShapeType="1"/>
            <a:endCxn id="39" idx="2"/>
          </p:cNvCxnSpPr>
          <p:nvPr/>
        </p:nvCxnSpPr>
        <p:spPr bwMode="auto">
          <a:xfrm>
            <a:off x="508000" y="2802747"/>
            <a:ext cx="1083317" cy="0"/>
          </a:xfrm>
          <a:prstGeom prst="straightConnector1">
            <a:avLst/>
          </a:prstGeom>
          <a:noFill/>
          <a:ln w="19050" algn="ctr">
            <a:solidFill>
              <a:schemeClr val="tx1"/>
            </a:solidFill>
            <a:round/>
            <a:headEnd type="none" w="med" len="med"/>
            <a:tailEnd type="triangle" w="med" len="med"/>
          </a:ln>
        </p:spPr>
      </p:cxnSp>
      <p:sp>
        <p:nvSpPr>
          <p:cNvPr id="43" name="Ellipse 14"/>
          <p:cNvSpPr>
            <a:spLocks noChangeArrowheads="1"/>
          </p:cNvSpPr>
          <p:nvPr/>
        </p:nvSpPr>
        <p:spPr bwMode="auto">
          <a:xfrm>
            <a:off x="3980598" y="271810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44" name="Gerade Verbindung mit Pfeil 23"/>
          <p:cNvCxnSpPr>
            <a:cxnSpLocks noChangeShapeType="1"/>
            <a:stCxn id="43" idx="6"/>
            <a:endCxn id="34" idx="1"/>
          </p:cNvCxnSpPr>
          <p:nvPr/>
        </p:nvCxnSpPr>
        <p:spPr bwMode="auto">
          <a:xfrm>
            <a:off x="4149308" y="2802747"/>
            <a:ext cx="552254" cy="1"/>
          </a:xfrm>
          <a:prstGeom prst="straightConnector1">
            <a:avLst/>
          </a:prstGeom>
          <a:noFill/>
          <a:ln w="19050" algn="ctr">
            <a:solidFill>
              <a:schemeClr val="tx1"/>
            </a:solidFill>
            <a:round/>
            <a:headEnd type="none" w="med" len="med"/>
            <a:tailEnd type="triangle" w="med" len="med"/>
          </a:ln>
        </p:spPr>
      </p:cxnSp>
      <p:cxnSp>
        <p:nvCxnSpPr>
          <p:cNvPr id="45" name="Form 57"/>
          <p:cNvCxnSpPr>
            <a:cxnSpLocks noChangeShapeType="1"/>
          </p:cNvCxnSpPr>
          <p:nvPr/>
        </p:nvCxnSpPr>
        <p:spPr bwMode="auto">
          <a:xfrm>
            <a:off x="6223562" y="2802748"/>
            <a:ext cx="12700" cy="1153532"/>
          </a:xfrm>
          <a:prstGeom prst="bentConnector3">
            <a:avLst>
              <a:gd name="adj1" fmla="val 1800000"/>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46" name="Textfeld 45"/>
              <p:cNvSpPr txBox="1"/>
              <p:nvPr/>
            </p:nvSpPr>
            <p:spPr>
              <a:xfrm>
                <a:off x="4091046" y="2466294"/>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46" name="Textfeld 45"/>
              <p:cNvSpPr txBox="1">
                <a:spLocks noRot="1" noChangeAspect="1" noMove="1" noResize="1" noEditPoints="1" noAdjustHandles="1" noChangeArrowheads="1" noChangeShapeType="1" noTextEdit="1"/>
              </p:cNvSpPr>
              <p:nvPr/>
            </p:nvSpPr>
            <p:spPr>
              <a:xfrm>
                <a:off x="4091046" y="2466294"/>
                <a:ext cx="667710" cy="307777"/>
              </a:xfrm>
              <a:prstGeom prst="rect">
                <a:avLst/>
              </a:prstGeom>
              <a:blipFill>
                <a:blip r:embed="rId4"/>
                <a:stretch>
                  <a:fillRect/>
                </a:stretch>
              </a:blipFill>
            </p:spPr>
            <p:txBody>
              <a:bodyPr/>
              <a:lstStyle/>
              <a:p>
                <a:r>
                  <a:rPr lang="de-DE">
                    <a:noFill/>
                  </a:rPr>
                  <a:t> </a:t>
                </a:r>
              </a:p>
            </p:txBody>
          </p:sp>
        </mc:Fallback>
      </mc:AlternateContent>
      <p:cxnSp>
        <p:nvCxnSpPr>
          <p:cNvPr id="51" name="Form 57"/>
          <p:cNvCxnSpPr>
            <a:cxnSpLocks noChangeShapeType="1"/>
          </p:cNvCxnSpPr>
          <p:nvPr/>
        </p:nvCxnSpPr>
        <p:spPr bwMode="auto">
          <a:xfrm flipH="1" flipV="1">
            <a:off x="1667283" y="2718108"/>
            <a:ext cx="4556279" cy="84640"/>
          </a:xfrm>
          <a:prstGeom prst="bentConnector4">
            <a:avLst>
              <a:gd name="adj1" fmla="val -5017"/>
              <a:gd name="adj2" fmla="val 560575"/>
            </a:avLst>
          </a:prstGeom>
          <a:noFill/>
          <a:ln w="19050" algn="ctr">
            <a:solidFill>
              <a:schemeClr val="tx1"/>
            </a:solidFill>
            <a:round/>
            <a:headEnd type="none" w="med" len="med"/>
            <a:tailEnd type="triangle" w="med" len="med"/>
          </a:ln>
        </p:spPr>
      </p:cxnSp>
      <p:sp>
        <p:nvSpPr>
          <p:cNvPr id="70" name="Rechteck 69"/>
          <p:cNvSpPr>
            <a:spLocks noChangeArrowheads="1"/>
          </p:cNvSpPr>
          <p:nvPr/>
        </p:nvSpPr>
        <p:spPr bwMode="auto">
          <a:xfrm>
            <a:off x="2107898" y="3657480"/>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Dämpfungs-matrix</a:t>
            </a:r>
          </a:p>
        </p:txBody>
      </p:sp>
      <p:sp>
        <p:nvSpPr>
          <p:cNvPr id="73" name="Ellipse 14"/>
          <p:cNvSpPr>
            <a:spLocks noChangeArrowheads="1"/>
          </p:cNvSpPr>
          <p:nvPr/>
        </p:nvSpPr>
        <p:spPr bwMode="auto">
          <a:xfrm>
            <a:off x="1595256"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74" name="Form 57"/>
          <p:cNvCxnSpPr>
            <a:cxnSpLocks noChangeShapeType="1"/>
            <a:stCxn id="29" idx="1"/>
            <a:endCxn id="73" idx="4"/>
          </p:cNvCxnSpPr>
          <p:nvPr/>
        </p:nvCxnSpPr>
        <p:spPr bwMode="auto">
          <a:xfrm rot="10800000">
            <a:off x="1679611" y="4042741"/>
            <a:ext cx="2160792" cy="669924"/>
          </a:xfrm>
          <a:prstGeom prst="bentConnector2">
            <a:avLst/>
          </a:prstGeom>
          <a:noFill/>
          <a:ln w="19050" algn="ctr">
            <a:solidFill>
              <a:schemeClr val="tx1"/>
            </a:solidFill>
            <a:round/>
            <a:headEnd type="none" w="med" len="med"/>
            <a:tailEnd type="triangle" w="med" len="med"/>
          </a:ln>
        </p:spPr>
      </p:cxnSp>
      <p:sp>
        <p:nvSpPr>
          <p:cNvPr id="77" name="Textfeld 15"/>
          <p:cNvSpPr txBox="1">
            <a:spLocks noChangeArrowheads="1"/>
          </p:cNvSpPr>
          <p:nvPr/>
        </p:nvSpPr>
        <p:spPr bwMode="auto">
          <a:xfrm>
            <a:off x="1420536" y="395683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78" name="Gerade Verbindung mit Pfeil 12"/>
          <p:cNvCxnSpPr>
            <a:cxnSpLocks noChangeShapeType="1"/>
            <a:stCxn id="73" idx="6"/>
            <a:endCxn id="70" idx="1"/>
          </p:cNvCxnSpPr>
          <p:nvPr/>
        </p:nvCxnSpPr>
        <p:spPr bwMode="auto">
          <a:xfrm flipV="1">
            <a:off x="1763966" y="3956837"/>
            <a:ext cx="343932" cy="1265"/>
          </a:xfrm>
          <a:prstGeom prst="straightConnector1">
            <a:avLst/>
          </a:prstGeom>
          <a:noFill/>
          <a:ln w="19050" algn="ctr">
            <a:solidFill>
              <a:schemeClr val="tx1"/>
            </a:solidFill>
            <a:round/>
            <a:headEnd type="none" w="med" len="med"/>
            <a:tailEnd type="triangle" w="med" len="med"/>
          </a:ln>
        </p:spPr>
      </p:cxnSp>
      <p:cxnSp>
        <p:nvCxnSpPr>
          <p:cNvPr id="83" name="Gerade Verbindung mit Pfeil 19"/>
          <p:cNvCxnSpPr>
            <a:cxnSpLocks noChangeShapeType="1"/>
            <a:endCxn id="73" idx="2"/>
          </p:cNvCxnSpPr>
          <p:nvPr/>
        </p:nvCxnSpPr>
        <p:spPr bwMode="auto">
          <a:xfrm>
            <a:off x="511939" y="3956837"/>
            <a:ext cx="1083317" cy="1265"/>
          </a:xfrm>
          <a:prstGeom prst="straightConnector1">
            <a:avLst/>
          </a:prstGeom>
          <a:noFill/>
          <a:ln w="19050" algn="ctr">
            <a:solidFill>
              <a:schemeClr val="tx1"/>
            </a:solidFill>
            <a:round/>
            <a:headEnd type="none" w="med" len="med"/>
            <a:tailEnd type="triangle" w="med" len="med"/>
          </a:ln>
        </p:spPr>
      </p:cxnSp>
      <p:sp>
        <p:nvSpPr>
          <p:cNvPr id="86" name="Textfeld 85"/>
          <p:cNvSpPr txBox="1"/>
          <p:nvPr/>
        </p:nvSpPr>
        <p:spPr>
          <a:xfrm>
            <a:off x="508000" y="3628372"/>
            <a:ext cx="1641544" cy="307777"/>
          </a:xfrm>
          <a:prstGeom prst="rect">
            <a:avLst/>
          </a:prstGeom>
          <a:noFill/>
        </p:spPr>
        <p:txBody>
          <a:bodyPr wrap="square" rtlCol="0">
            <a:spAutoFit/>
          </a:bodyPr>
          <a:lstStyle/>
          <a:p>
            <a:pPr algn="l"/>
            <a:r>
              <a:rPr lang="de-DE" sz="1400" dirty="0" err="1">
                <a:latin typeface="+mj-lt"/>
              </a:rPr>
              <a:t>dq</a:t>
            </a:r>
            <a:r>
              <a:rPr lang="de-DE" sz="1400" baseline="-25000" dirty="0" err="1">
                <a:latin typeface="+mj-lt"/>
              </a:rPr>
              <a:t>soll</a:t>
            </a:r>
            <a:r>
              <a:rPr lang="de-DE" sz="1400" dirty="0">
                <a:latin typeface="+mj-lt"/>
              </a:rPr>
              <a:t>/</a:t>
            </a:r>
            <a:r>
              <a:rPr lang="de-DE" sz="1400" dirty="0" err="1">
                <a:latin typeface="+mj-lt"/>
              </a:rPr>
              <a:t>dt</a:t>
            </a:r>
            <a:endParaRPr lang="de-DE" sz="1400" dirty="0">
              <a:latin typeface="+mj-lt"/>
            </a:endParaRPr>
          </a:p>
        </p:txBody>
      </p:sp>
      <p:sp>
        <p:nvSpPr>
          <p:cNvPr id="93" name="Ellipse 14"/>
          <p:cNvSpPr>
            <a:spLocks noChangeArrowheads="1"/>
          </p:cNvSpPr>
          <p:nvPr/>
        </p:nvSpPr>
        <p:spPr bwMode="auto">
          <a:xfrm>
            <a:off x="3985192"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94" name="Gerade Verbindung mit Pfeil 23"/>
          <p:cNvCxnSpPr>
            <a:cxnSpLocks noChangeShapeType="1"/>
            <a:stCxn id="70" idx="3"/>
            <a:endCxn id="93" idx="2"/>
          </p:cNvCxnSpPr>
          <p:nvPr/>
        </p:nvCxnSpPr>
        <p:spPr bwMode="auto">
          <a:xfrm>
            <a:off x="3404317" y="3956837"/>
            <a:ext cx="580875" cy="1265"/>
          </a:xfrm>
          <a:prstGeom prst="straightConnector1">
            <a:avLst/>
          </a:prstGeom>
          <a:noFill/>
          <a:ln w="19050" algn="ctr">
            <a:solidFill>
              <a:schemeClr val="tx1"/>
            </a:solidFill>
            <a:round/>
            <a:headEnd type="none" w="med" len="med"/>
            <a:tailEnd type="triangle" w="med" len="med"/>
          </a:ln>
        </p:spPr>
      </p:cxnSp>
      <p:cxnSp>
        <p:nvCxnSpPr>
          <p:cNvPr id="97" name="Gerade Verbindung mit Pfeil 23"/>
          <p:cNvCxnSpPr>
            <a:cxnSpLocks noChangeShapeType="1"/>
            <a:stCxn id="40" idx="1"/>
            <a:endCxn id="93" idx="6"/>
          </p:cNvCxnSpPr>
          <p:nvPr/>
        </p:nvCxnSpPr>
        <p:spPr bwMode="auto">
          <a:xfrm flipH="1">
            <a:off x="4153902" y="3956280"/>
            <a:ext cx="547660" cy="1822"/>
          </a:xfrm>
          <a:prstGeom prst="straightConnector1">
            <a:avLst/>
          </a:prstGeom>
          <a:noFill/>
          <a:ln w="19050" algn="ctr">
            <a:solidFill>
              <a:schemeClr val="tx1"/>
            </a:solidFill>
            <a:round/>
            <a:headEnd type="none" w="med" len="med"/>
            <a:tailEnd type="triangle" w="med" len="med"/>
          </a:ln>
        </p:spPr>
      </p:cxnSp>
      <p:cxnSp>
        <p:nvCxnSpPr>
          <p:cNvPr id="100" name="Gerade Verbindung mit Pfeil 23"/>
          <p:cNvCxnSpPr>
            <a:cxnSpLocks noChangeShapeType="1"/>
            <a:stCxn id="93" idx="0"/>
            <a:endCxn id="43" idx="4"/>
          </p:cNvCxnSpPr>
          <p:nvPr/>
        </p:nvCxnSpPr>
        <p:spPr bwMode="auto">
          <a:xfrm flipH="1" flipV="1">
            <a:off x="4064953" y="2887386"/>
            <a:ext cx="4594" cy="986077"/>
          </a:xfrm>
          <a:prstGeom prst="straightConnector1">
            <a:avLst/>
          </a:prstGeom>
          <a:noFill/>
          <a:ln w="19050" algn="ctr">
            <a:solidFill>
              <a:schemeClr val="tx1"/>
            </a:solidFill>
            <a:round/>
            <a:headEnd type="none" w="med" len="med"/>
            <a:tailEnd type="triangle" w="med" len="med"/>
          </a:ln>
        </p:spPr>
      </p:cxnSp>
      <p:sp>
        <p:nvSpPr>
          <p:cNvPr id="112" name="Textfeld 111"/>
          <p:cNvSpPr txBox="1"/>
          <p:nvPr/>
        </p:nvSpPr>
        <p:spPr>
          <a:xfrm>
            <a:off x="511477" y="5431304"/>
            <a:ext cx="3186464"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Gelenkmoment</a:t>
            </a:r>
          </a:p>
        </p:txBody>
      </p:sp>
    </p:spTree>
    <p:extLst>
      <p:ext uri="{BB962C8B-B14F-4D97-AF65-F5344CB8AC3E}">
        <p14:creationId xmlns:p14="http://schemas.microsoft.com/office/powerpoint/2010/main" val="86263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Explizite Kraftregelung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3" name="Inhaltsplatzhalter 12"/>
          <p:cNvSpPr>
            <a:spLocks noGrp="1"/>
          </p:cNvSpPr>
          <p:nvPr>
            <p:ph idx="13"/>
          </p:nvPr>
        </p:nvSpPr>
        <p:spPr/>
        <p:txBody>
          <a:bodyPr/>
          <a:lstStyle/>
          <a:p>
            <a:r>
              <a:rPr lang="de-DE" dirty="0">
                <a:latin typeface="+mj-lt"/>
              </a:rPr>
              <a:t>Compliant Motion Control</a:t>
            </a:r>
          </a:p>
        </p:txBody>
      </p:sp>
      <p:sp>
        <p:nvSpPr>
          <p:cNvPr id="6" name="Rechteck 5"/>
          <p:cNvSpPr>
            <a:spLocks noChangeArrowheads="1"/>
          </p:cNvSpPr>
          <p:nvPr/>
        </p:nvSpPr>
        <p:spPr bwMode="auto">
          <a:xfrm>
            <a:off x="5683620" y="2673943"/>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7" name="Rechteck 6"/>
          <p:cNvSpPr>
            <a:spLocks noChangeArrowheads="1"/>
          </p:cNvSpPr>
          <p:nvPr/>
        </p:nvSpPr>
        <p:spPr bwMode="auto">
          <a:xfrm>
            <a:off x="5686359" y="2922859"/>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8" name="Rechteck 7"/>
          <p:cNvSpPr>
            <a:spLocks noChangeArrowheads="1"/>
          </p:cNvSpPr>
          <p:nvPr/>
        </p:nvSpPr>
        <p:spPr bwMode="auto">
          <a:xfrm>
            <a:off x="5692691" y="267576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 und Probe</a:t>
            </a:r>
          </a:p>
        </p:txBody>
      </p:sp>
      <p:sp>
        <p:nvSpPr>
          <p:cNvPr id="10" name="Rechteck 9"/>
          <p:cNvSpPr>
            <a:spLocks noChangeArrowheads="1"/>
          </p:cNvSpPr>
          <p:nvPr/>
        </p:nvSpPr>
        <p:spPr bwMode="auto">
          <a:xfrm>
            <a:off x="2170808" y="2626096"/>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1" name="Gerade Verbindung mit Pfeil 12"/>
          <p:cNvCxnSpPr>
            <a:cxnSpLocks noChangeShapeType="1"/>
            <a:stCxn id="17" idx="6"/>
            <a:endCxn id="10" idx="1"/>
          </p:cNvCxnSpPr>
          <p:nvPr/>
        </p:nvCxnSpPr>
        <p:spPr bwMode="auto">
          <a:xfrm>
            <a:off x="1838454" y="2921636"/>
            <a:ext cx="332354" cy="3817"/>
          </a:xfrm>
          <a:prstGeom prst="straightConnector1">
            <a:avLst/>
          </a:prstGeom>
          <a:noFill/>
          <a:ln w="19050" algn="ctr">
            <a:solidFill>
              <a:schemeClr val="tx1"/>
            </a:solidFill>
            <a:round/>
            <a:headEnd type="none" w="med" len="med"/>
            <a:tailEnd type="triangle" w="med" len="med"/>
          </a:ln>
        </p:spPr>
      </p:cxnSp>
      <p:cxnSp>
        <p:nvCxnSpPr>
          <p:cNvPr id="12" name="Gerade Verbindung mit Pfeil 23"/>
          <p:cNvCxnSpPr>
            <a:cxnSpLocks noChangeShapeType="1"/>
            <a:endCxn id="20" idx="2"/>
          </p:cNvCxnSpPr>
          <p:nvPr/>
        </p:nvCxnSpPr>
        <p:spPr bwMode="auto">
          <a:xfrm flipV="1">
            <a:off x="4603089" y="2921636"/>
            <a:ext cx="511996" cy="2542"/>
          </a:xfrm>
          <a:prstGeom prst="straightConnector1">
            <a:avLst/>
          </a:prstGeom>
          <a:noFill/>
          <a:ln w="19050" algn="ctr">
            <a:solidFill>
              <a:schemeClr val="tx1"/>
            </a:solidFill>
            <a:round/>
            <a:headEnd type="none" w="med" len="med"/>
            <a:tailEnd type="triangle" w="med" len="med"/>
          </a:ln>
        </p:spPr>
      </p:cxnSp>
      <p:sp>
        <p:nvSpPr>
          <p:cNvPr id="14" name="Textfeld 15"/>
          <p:cNvSpPr txBox="1">
            <a:spLocks noChangeArrowheads="1"/>
          </p:cNvSpPr>
          <p:nvPr/>
        </p:nvSpPr>
        <p:spPr bwMode="auto">
          <a:xfrm>
            <a:off x="1487662" y="249482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5" name="Textfeld 14"/>
          <p:cNvSpPr txBox="1"/>
          <p:nvPr/>
        </p:nvSpPr>
        <p:spPr>
          <a:xfrm>
            <a:off x="7591086" y="3100703"/>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6" name="Gerade Verbindung mit Pfeil 15"/>
          <p:cNvCxnSpPr/>
          <p:nvPr/>
        </p:nvCxnSpPr>
        <p:spPr bwMode="auto">
          <a:xfrm>
            <a:off x="7214009" y="2796878"/>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Ellipse 14"/>
          <p:cNvSpPr>
            <a:spLocks noChangeArrowheads="1"/>
          </p:cNvSpPr>
          <p:nvPr/>
        </p:nvSpPr>
        <p:spPr bwMode="auto">
          <a:xfrm>
            <a:off x="1669744" y="2836997"/>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8" name="Rechteck 17"/>
          <p:cNvSpPr>
            <a:spLocks noChangeArrowheads="1"/>
          </p:cNvSpPr>
          <p:nvPr/>
        </p:nvSpPr>
        <p:spPr bwMode="auto">
          <a:xfrm>
            <a:off x="5692691" y="3779217"/>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9" name="Gerade Verbindung mit Pfeil 19"/>
          <p:cNvCxnSpPr>
            <a:cxnSpLocks noChangeShapeType="1"/>
            <a:endCxn id="17" idx="2"/>
          </p:cNvCxnSpPr>
          <p:nvPr/>
        </p:nvCxnSpPr>
        <p:spPr bwMode="auto">
          <a:xfrm>
            <a:off x="586427" y="2921636"/>
            <a:ext cx="1083317" cy="0"/>
          </a:xfrm>
          <a:prstGeom prst="straightConnector1">
            <a:avLst/>
          </a:prstGeom>
          <a:noFill/>
          <a:ln w="19050" algn="ctr">
            <a:solidFill>
              <a:schemeClr val="tx1"/>
            </a:solidFill>
            <a:round/>
            <a:headEnd type="none" w="med" len="med"/>
            <a:tailEnd type="triangle" w="med" len="med"/>
          </a:ln>
        </p:spPr>
      </p:cxnSp>
      <p:sp>
        <p:nvSpPr>
          <p:cNvPr id="20" name="Ellipse 14"/>
          <p:cNvSpPr>
            <a:spLocks noChangeArrowheads="1"/>
          </p:cNvSpPr>
          <p:nvPr/>
        </p:nvSpPr>
        <p:spPr bwMode="auto">
          <a:xfrm>
            <a:off x="5115085" y="2836997"/>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1" name="Gerade Verbindung mit Pfeil 23"/>
          <p:cNvCxnSpPr>
            <a:cxnSpLocks noChangeShapeType="1"/>
            <a:stCxn id="20" idx="6"/>
            <a:endCxn id="8" idx="1"/>
          </p:cNvCxnSpPr>
          <p:nvPr/>
        </p:nvCxnSpPr>
        <p:spPr bwMode="auto">
          <a:xfrm>
            <a:off x="5283795" y="2921636"/>
            <a:ext cx="408896" cy="1"/>
          </a:xfrm>
          <a:prstGeom prst="straightConnector1">
            <a:avLst/>
          </a:prstGeom>
          <a:noFill/>
          <a:ln w="19050" algn="ctr">
            <a:solidFill>
              <a:schemeClr val="tx1"/>
            </a:solidFill>
            <a:round/>
            <a:headEnd type="none" w="med" len="med"/>
            <a:tailEnd type="triangle" w="med" len="med"/>
          </a:ln>
        </p:spPr>
      </p:cxnSp>
      <p:cxnSp>
        <p:nvCxnSpPr>
          <p:cNvPr id="22" name="Form 57"/>
          <p:cNvCxnSpPr>
            <a:cxnSpLocks noChangeShapeType="1"/>
            <a:stCxn id="7" idx="3"/>
            <a:endCxn id="18" idx="3"/>
          </p:cNvCxnSpPr>
          <p:nvPr/>
        </p:nvCxnSpPr>
        <p:spPr bwMode="auto">
          <a:xfrm>
            <a:off x="7216748" y="3045795"/>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23" name="Textfeld 22"/>
              <p:cNvSpPr txBox="1"/>
              <p:nvPr/>
            </p:nvSpPr>
            <p:spPr>
              <a:xfrm>
                <a:off x="5196529" y="2615682"/>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23" name="Textfeld 22"/>
              <p:cNvSpPr txBox="1">
                <a:spLocks noRot="1" noChangeAspect="1" noMove="1" noResize="1" noEditPoints="1" noAdjustHandles="1" noChangeArrowheads="1" noChangeShapeType="1" noTextEdit="1"/>
              </p:cNvSpPr>
              <p:nvPr/>
            </p:nvSpPr>
            <p:spPr>
              <a:xfrm>
                <a:off x="5196529" y="2615682"/>
                <a:ext cx="667710" cy="307777"/>
              </a:xfrm>
              <a:prstGeom prst="rect">
                <a:avLst/>
              </a:prstGeom>
              <a:blipFill>
                <a:blip r:embed="rId2"/>
                <a:stretch>
                  <a:fillRect/>
                </a:stretch>
              </a:blipFill>
            </p:spPr>
            <p:txBody>
              <a:bodyPr/>
              <a:lstStyle/>
              <a:p>
                <a:r>
                  <a:rPr lang="de-DE">
                    <a:noFill/>
                  </a:rPr>
                  <a:t> </a:t>
                </a:r>
              </a:p>
            </p:txBody>
          </p:sp>
        </mc:Fallback>
      </mc:AlternateContent>
      <p:cxnSp>
        <p:nvCxnSpPr>
          <p:cNvPr id="24" name="Form 57"/>
          <p:cNvCxnSpPr>
            <a:cxnSpLocks noChangeShapeType="1"/>
            <a:stCxn id="6" idx="3"/>
            <a:endCxn id="17" idx="0"/>
          </p:cNvCxnSpPr>
          <p:nvPr/>
        </p:nvCxnSpPr>
        <p:spPr bwMode="auto">
          <a:xfrm flipH="1">
            <a:off x="1754099" y="2796879"/>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30" name="Textfeld 29"/>
          <p:cNvSpPr txBox="1"/>
          <p:nvPr/>
        </p:nvSpPr>
        <p:spPr>
          <a:xfrm>
            <a:off x="508000" y="2587371"/>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31" name="Gerade Verbindung mit Pfeil 23"/>
          <p:cNvCxnSpPr>
            <a:cxnSpLocks noChangeShapeType="1"/>
            <a:stCxn id="7" idx="3"/>
          </p:cNvCxnSpPr>
          <p:nvPr/>
        </p:nvCxnSpPr>
        <p:spPr bwMode="auto">
          <a:xfrm flipV="1">
            <a:off x="7216748" y="3045794"/>
            <a:ext cx="598706" cy="1"/>
          </a:xfrm>
          <a:prstGeom prst="straightConnector1">
            <a:avLst/>
          </a:prstGeom>
          <a:noFill/>
          <a:ln w="19050" algn="ctr">
            <a:solidFill>
              <a:schemeClr val="tx1"/>
            </a:solidFill>
            <a:round/>
            <a:headEnd type="none" w="med" len="med"/>
            <a:tailEnd type="triangle" w="med" len="med"/>
          </a:ln>
        </p:spPr>
      </p:cxnSp>
      <p:sp>
        <p:nvSpPr>
          <p:cNvPr id="32" name="Textfeld 31"/>
          <p:cNvSpPr txBox="1"/>
          <p:nvPr/>
        </p:nvSpPr>
        <p:spPr>
          <a:xfrm>
            <a:off x="7567436" y="2448983"/>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33" name="Ellipse 14"/>
          <p:cNvSpPr>
            <a:spLocks noChangeArrowheads="1"/>
          </p:cNvSpPr>
          <p:nvPr/>
        </p:nvSpPr>
        <p:spPr bwMode="auto">
          <a:xfrm>
            <a:off x="4036000" y="2832342"/>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4" name="Gerade Verbindung mit Pfeil 23"/>
          <p:cNvCxnSpPr>
            <a:cxnSpLocks noChangeShapeType="1"/>
            <a:stCxn id="10" idx="3"/>
            <a:endCxn id="35" idx="1"/>
          </p:cNvCxnSpPr>
          <p:nvPr/>
        </p:nvCxnSpPr>
        <p:spPr bwMode="auto">
          <a:xfrm>
            <a:off x="3084553" y="2925453"/>
            <a:ext cx="331913" cy="0"/>
          </a:xfrm>
          <a:prstGeom prst="straightConnector1">
            <a:avLst/>
          </a:prstGeom>
          <a:noFill/>
          <a:ln w="19050" algn="ctr">
            <a:solidFill>
              <a:schemeClr val="tx1"/>
            </a:solidFill>
            <a:round/>
            <a:headEnd type="none" w="med" len="med"/>
            <a:tailEnd type="triangle" w="med" len="med"/>
          </a:ln>
        </p:spPr>
      </p:cxnSp>
      <p:sp>
        <p:nvSpPr>
          <p:cNvPr id="35" name="Rechteck 34"/>
          <p:cNvSpPr>
            <a:spLocks noChangeArrowheads="1"/>
          </p:cNvSpPr>
          <p:nvPr/>
        </p:nvSpPr>
        <p:spPr bwMode="auto">
          <a:xfrm>
            <a:off x="3416466" y="2626096"/>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cxnSp>
        <p:nvCxnSpPr>
          <p:cNvPr id="42" name="Form 57"/>
          <p:cNvCxnSpPr>
            <a:cxnSpLocks noChangeShapeType="1"/>
            <a:stCxn id="18" idx="1"/>
            <a:endCxn id="20" idx="4"/>
          </p:cNvCxnSpPr>
          <p:nvPr/>
        </p:nvCxnSpPr>
        <p:spPr bwMode="auto">
          <a:xfrm rot="10800000">
            <a:off x="5199441" y="3006275"/>
            <a:ext cx="493251" cy="1071742"/>
          </a:xfrm>
          <a:prstGeom prst="bentConnector2">
            <a:avLst/>
          </a:prstGeom>
          <a:noFill/>
          <a:ln w="19050" algn="ctr">
            <a:solidFill>
              <a:schemeClr val="tx1"/>
            </a:solidFill>
            <a:round/>
            <a:headEnd type="none" w="med" len="med"/>
            <a:tailEnd type="triangle" w="med" len="med"/>
          </a:ln>
        </p:spPr>
      </p:cxnSp>
    </p:spTree>
    <p:extLst>
      <p:ext uri="{BB962C8B-B14F-4D97-AF65-F5344CB8AC3E}">
        <p14:creationId xmlns:p14="http://schemas.microsoft.com/office/powerpoint/2010/main" val="198870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p:cNvSpPr>
            <a:spLocks noChangeArrowheads="1"/>
          </p:cNvSpPr>
          <p:nvPr/>
        </p:nvSpPr>
        <p:spPr bwMode="auto">
          <a:xfrm>
            <a:off x="6070199" y="3191004"/>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43" name="Rechteck 142"/>
          <p:cNvSpPr>
            <a:spLocks noChangeArrowheads="1"/>
          </p:cNvSpPr>
          <p:nvPr/>
        </p:nvSpPr>
        <p:spPr bwMode="auto">
          <a:xfrm>
            <a:off x="6072938" y="3439920"/>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09" name="Rechteck 108"/>
          <p:cNvSpPr>
            <a:spLocks noChangeArrowheads="1"/>
          </p:cNvSpPr>
          <p:nvPr/>
        </p:nvSpPr>
        <p:spPr bwMode="auto">
          <a:xfrm>
            <a:off x="6079270" y="319282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a:t>
            </a:r>
          </a:p>
        </p:txBody>
      </p:sp>
      <p:sp>
        <p:nvSpPr>
          <p:cNvPr id="2" name="Titel 1"/>
          <p:cNvSpPr>
            <a:spLocks noGrp="1"/>
          </p:cNvSpPr>
          <p:nvPr>
            <p:ph type="title"/>
          </p:nvPr>
        </p:nvSpPr>
        <p:spPr/>
        <p:txBody>
          <a:bodyPr/>
          <a:lstStyle/>
          <a:p>
            <a:pPr marL="0" indent="0">
              <a:buNone/>
            </a:pPr>
            <a:r>
              <a:rPr lang="de-DE" sz="3200" dirty="0">
                <a:latin typeface="+mj-lt"/>
              </a:rPr>
              <a:t>Hybride Parallel-Regelung von Kraft und Position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sp>
        <p:nvSpPr>
          <p:cNvPr id="105" name="Textfeld 104"/>
          <p:cNvSpPr txBox="1"/>
          <p:nvPr/>
        </p:nvSpPr>
        <p:spPr>
          <a:xfrm>
            <a:off x="940619" y="4608900"/>
            <a:ext cx="1641544"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106" name="Rechteck 105"/>
          <p:cNvSpPr>
            <a:spLocks noChangeArrowheads="1"/>
          </p:cNvSpPr>
          <p:nvPr/>
        </p:nvSpPr>
        <p:spPr bwMode="auto">
          <a:xfrm>
            <a:off x="2557387" y="3143157"/>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07" name="Gerade Verbindung mit Pfeil 12"/>
          <p:cNvCxnSpPr>
            <a:cxnSpLocks noChangeShapeType="1"/>
            <a:stCxn id="114" idx="6"/>
            <a:endCxn id="106" idx="1"/>
          </p:cNvCxnSpPr>
          <p:nvPr/>
        </p:nvCxnSpPr>
        <p:spPr bwMode="auto">
          <a:xfrm>
            <a:off x="2225033" y="3438697"/>
            <a:ext cx="332354" cy="3817"/>
          </a:xfrm>
          <a:prstGeom prst="straightConnector1">
            <a:avLst/>
          </a:prstGeom>
          <a:noFill/>
          <a:ln w="19050" algn="ctr">
            <a:solidFill>
              <a:schemeClr val="tx1"/>
            </a:solidFill>
            <a:round/>
            <a:headEnd type="none" w="med" len="med"/>
            <a:tailEnd type="triangle" w="med" len="med"/>
          </a:ln>
        </p:spPr>
      </p:cxnSp>
      <p:cxnSp>
        <p:nvCxnSpPr>
          <p:cNvPr id="108" name="Gerade Verbindung mit Pfeil 23"/>
          <p:cNvCxnSpPr>
            <a:cxnSpLocks noChangeShapeType="1"/>
            <a:endCxn id="117" idx="2"/>
          </p:cNvCxnSpPr>
          <p:nvPr/>
        </p:nvCxnSpPr>
        <p:spPr bwMode="auto">
          <a:xfrm flipV="1">
            <a:off x="4989668" y="3438697"/>
            <a:ext cx="511996" cy="2542"/>
          </a:xfrm>
          <a:prstGeom prst="straightConnector1">
            <a:avLst/>
          </a:prstGeom>
          <a:noFill/>
          <a:ln w="19050" algn="ctr">
            <a:solidFill>
              <a:schemeClr val="tx1"/>
            </a:solidFill>
            <a:round/>
            <a:headEnd type="none" w="med" len="med"/>
            <a:tailEnd type="triangle" w="med" len="med"/>
          </a:ln>
        </p:spPr>
      </p:cxnSp>
      <p:cxnSp>
        <p:nvCxnSpPr>
          <p:cNvPr id="110" name="Form 57"/>
          <p:cNvCxnSpPr>
            <a:cxnSpLocks noChangeShapeType="1"/>
            <a:stCxn id="143" idx="3"/>
            <a:endCxn id="223" idx="3"/>
          </p:cNvCxnSpPr>
          <p:nvPr/>
        </p:nvCxnSpPr>
        <p:spPr bwMode="auto">
          <a:xfrm flipH="1">
            <a:off x="7600587" y="3562856"/>
            <a:ext cx="2740" cy="2182403"/>
          </a:xfrm>
          <a:prstGeom prst="bentConnector3">
            <a:avLst>
              <a:gd name="adj1" fmla="val -8663942"/>
            </a:avLst>
          </a:prstGeom>
          <a:noFill/>
          <a:ln w="19050" algn="ctr">
            <a:solidFill>
              <a:schemeClr val="tx1"/>
            </a:solidFill>
            <a:round/>
            <a:headEnd type="none" w="med" len="med"/>
            <a:tailEnd type="triangle" w="med" len="med"/>
          </a:ln>
        </p:spPr>
      </p:cxnSp>
      <p:sp>
        <p:nvSpPr>
          <p:cNvPr id="111" name="Textfeld 15"/>
          <p:cNvSpPr txBox="1">
            <a:spLocks noChangeArrowheads="1"/>
          </p:cNvSpPr>
          <p:nvPr/>
        </p:nvSpPr>
        <p:spPr bwMode="auto">
          <a:xfrm>
            <a:off x="1874241" y="3011881"/>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12" name="Textfeld 111"/>
          <p:cNvSpPr txBox="1"/>
          <p:nvPr/>
        </p:nvSpPr>
        <p:spPr>
          <a:xfrm>
            <a:off x="7977665" y="3617764"/>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13" name="Gerade Verbindung mit Pfeil 112"/>
          <p:cNvCxnSpPr/>
          <p:nvPr/>
        </p:nvCxnSpPr>
        <p:spPr bwMode="auto">
          <a:xfrm>
            <a:off x="7600588" y="3313939"/>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4" name="Ellipse 14"/>
          <p:cNvSpPr>
            <a:spLocks noChangeArrowheads="1"/>
          </p:cNvSpPr>
          <p:nvPr/>
        </p:nvSpPr>
        <p:spPr bwMode="auto">
          <a:xfrm>
            <a:off x="2056323" y="335405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15" name="Rechteck 114"/>
          <p:cNvSpPr>
            <a:spLocks noChangeArrowheads="1"/>
          </p:cNvSpPr>
          <p:nvPr/>
        </p:nvSpPr>
        <p:spPr bwMode="auto">
          <a:xfrm>
            <a:off x="6079270" y="4296278"/>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16" name="Gerade Verbindung mit Pfeil 19"/>
          <p:cNvCxnSpPr>
            <a:cxnSpLocks noChangeShapeType="1"/>
            <a:endCxn id="114" idx="2"/>
          </p:cNvCxnSpPr>
          <p:nvPr/>
        </p:nvCxnSpPr>
        <p:spPr bwMode="auto">
          <a:xfrm>
            <a:off x="973006" y="3438697"/>
            <a:ext cx="1083317" cy="0"/>
          </a:xfrm>
          <a:prstGeom prst="straightConnector1">
            <a:avLst/>
          </a:prstGeom>
          <a:noFill/>
          <a:ln w="19050" algn="ctr">
            <a:solidFill>
              <a:schemeClr val="tx1"/>
            </a:solidFill>
            <a:round/>
            <a:headEnd type="none" w="med" len="med"/>
            <a:tailEnd type="triangle" w="med" len="med"/>
          </a:ln>
        </p:spPr>
      </p:cxnSp>
      <p:sp>
        <p:nvSpPr>
          <p:cNvPr id="117" name="Ellipse 14"/>
          <p:cNvSpPr>
            <a:spLocks noChangeArrowheads="1"/>
          </p:cNvSpPr>
          <p:nvPr/>
        </p:nvSpPr>
        <p:spPr bwMode="auto">
          <a:xfrm>
            <a:off x="5501664" y="335405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18" name="Gerade Verbindung mit Pfeil 23"/>
          <p:cNvCxnSpPr>
            <a:cxnSpLocks noChangeShapeType="1"/>
            <a:stCxn id="117" idx="6"/>
            <a:endCxn id="109" idx="1"/>
          </p:cNvCxnSpPr>
          <p:nvPr/>
        </p:nvCxnSpPr>
        <p:spPr bwMode="auto">
          <a:xfrm>
            <a:off x="5670374" y="3438697"/>
            <a:ext cx="408896" cy="1"/>
          </a:xfrm>
          <a:prstGeom prst="straightConnector1">
            <a:avLst/>
          </a:prstGeom>
          <a:noFill/>
          <a:ln w="19050" algn="ctr">
            <a:solidFill>
              <a:schemeClr val="tx1"/>
            </a:solidFill>
            <a:round/>
            <a:headEnd type="none" w="med" len="med"/>
            <a:tailEnd type="triangle" w="med" len="med"/>
          </a:ln>
        </p:spPr>
      </p:cxnSp>
      <p:cxnSp>
        <p:nvCxnSpPr>
          <p:cNvPr id="119" name="Form 57"/>
          <p:cNvCxnSpPr>
            <a:cxnSpLocks noChangeShapeType="1"/>
            <a:stCxn id="143" idx="3"/>
            <a:endCxn id="115" idx="3"/>
          </p:cNvCxnSpPr>
          <p:nvPr/>
        </p:nvCxnSpPr>
        <p:spPr bwMode="auto">
          <a:xfrm>
            <a:off x="7603327" y="3562856"/>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p:cNvSpPr txBox="1"/>
              <p:nvPr/>
            </p:nvSpPr>
            <p:spPr>
              <a:xfrm>
                <a:off x="5583108" y="3132743"/>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5583108" y="3132743"/>
                <a:ext cx="667710" cy="307777"/>
              </a:xfrm>
              <a:prstGeom prst="rect">
                <a:avLst/>
              </a:prstGeom>
              <a:blipFill>
                <a:blip r:embed="rId2"/>
                <a:stretch>
                  <a:fillRect/>
                </a:stretch>
              </a:blipFill>
            </p:spPr>
            <p:txBody>
              <a:bodyPr/>
              <a:lstStyle/>
              <a:p>
                <a:r>
                  <a:rPr lang="de-DE">
                    <a:noFill/>
                  </a:rPr>
                  <a:t> </a:t>
                </a:r>
              </a:p>
            </p:txBody>
          </p:sp>
        </mc:Fallback>
      </mc:AlternateContent>
      <p:cxnSp>
        <p:nvCxnSpPr>
          <p:cNvPr id="121" name="Form 57"/>
          <p:cNvCxnSpPr>
            <a:cxnSpLocks noChangeShapeType="1"/>
            <a:stCxn id="142" idx="3"/>
            <a:endCxn id="114" idx="0"/>
          </p:cNvCxnSpPr>
          <p:nvPr/>
        </p:nvCxnSpPr>
        <p:spPr bwMode="auto">
          <a:xfrm flipH="1">
            <a:off x="2140678" y="3313940"/>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122" name="Rechteck 121"/>
          <p:cNvSpPr>
            <a:spLocks noChangeArrowheads="1"/>
          </p:cNvSpPr>
          <p:nvPr/>
        </p:nvSpPr>
        <p:spPr bwMode="auto">
          <a:xfrm>
            <a:off x="3814981" y="4295721"/>
            <a:ext cx="1215512"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Positions-</a:t>
            </a:r>
          </a:p>
          <a:p>
            <a:pPr algn="ctr"/>
            <a:r>
              <a:rPr lang="de-DE" sz="1400" dirty="0" err="1">
                <a:latin typeface="+mj-lt"/>
              </a:rPr>
              <a:t>regler</a:t>
            </a:r>
            <a:endParaRPr lang="de-DE" sz="1400" dirty="0">
              <a:latin typeface="+mj-lt"/>
            </a:endParaRPr>
          </a:p>
        </p:txBody>
      </p:sp>
      <p:sp>
        <p:nvSpPr>
          <p:cNvPr id="123" name="Ellipse 14"/>
          <p:cNvSpPr>
            <a:spLocks noChangeArrowheads="1"/>
          </p:cNvSpPr>
          <p:nvPr/>
        </p:nvSpPr>
        <p:spPr bwMode="auto">
          <a:xfrm>
            <a:off x="2060262" y="4510439"/>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25" name="Textfeld 15"/>
          <p:cNvSpPr txBox="1">
            <a:spLocks noChangeArrowheads="1"/>
          </p:cNvSpPr>
          <p:nvPr/>
        </p:nvSpPr>
        <p:spPr bwMode="auto">
          <a:xfrm>
            <a:off x="1885542" y="459278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126" name="Gerade Verbindung mit Pfeil 12"/>
          <p:cNvCxnSpPr>
            <a:cxnSpLocks noChangeShapeType="1"/>
          </p:cNvCxnSpPr>
          <p:nvPr/>
        </p:nvCxnSpPr>
        <p:spPr bwMode="auto">
          <a:xfrm>
            <a:off x="2228972" y="4593932"/>
            <a:ext cx="341263" cy="2292"/>
          </a:xfrm>
          <a:prstGeom prst="straightConnector1">
            <a:avLst/>
          </a:prstGeom>
          <a:noFill/>
          <a:ln w="19050" algn="ctr">
            <a:solidFill>
              <a:schemeClr val="tx1"/>
            </a:solidFill>
            <a:round/>
            <a:headEnd type="none" w="med" len="med"/>
            <a:tailEnd type="triangle" w="med" len="med"/>
          </a:ln>
        </p:spPr>
      </p:cxnSp>
      <p:cxnSp>
        <p:nvCxnSpPr>
          <p:cNvPr id="127" name="Gerade Verbindung mit Pfeil 19"/>
          <p:cNvCxnSpPr>
            <a:cxnSpLocks noChangeShapeType="1"/>
            <a:endCxn id="123" idx="2"/>
          </p:cNvCxnSpPr>
          <p:nvPr/>
        </p:nvCxnSpPr>
        <p:spPr bwMode="auto">
          <a:xfrm>
            <a:off x="976945" y="4592787"/>
            <a:ext cx="1083317" cy="2291"/>
          </a:xfrm>
          <a:prstGeom prst="straightConnector1">
            <a:avLst/>
          </a:prstGeom>
          <a:noFill/>
          <a:ln w="19050" algn="ctr">
            <a:solidFill>
              <a:schemeClr val="tx1"/>
            </a:solidFill>
            <a:round/>
            <a:headEnd type="none" w="med" len="med"/>
            <a:tailEnd type="triangle" w="med" len="med"/>
          </a:ln>
        </p:spPr>
      </p:cxnSp>
      <p:sp>
        <p:nvSpPr>
          <p:cNvPr id="128" name="Textfeld 127"/>
          <p:cNvSpPr txBox="1"/>
          <p:nvPr/>
        </p:nvSpPr>
        <p:spPr>
          <a:xfrm>
            <a:off x="894579" y="3104432"/>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152" name="Gerade Verbindung mit Pfeil 23"/>
          <p:cNvCxnSpPr>
            <a:cxnSpLocks noChangeShapeType="1"/>
            <a:stCxn id="143" idx="3"/>
          </p:cNvCxnSpPr>
          <p:nvPr/>
        </p:nvCxnSpPr>
        <p:spPr bwMode="auto">
          <a:xfrm flipV="1">
            <a:off x="7603327" y="3562855"/>
            <a:ext cx="598706" cy="1"/>
          </a:xfrm>
          <a:prstGeom prst="straightConnector1">
            <a:avLst/>
          </a:prstGeom>
          <a:noFill/>
          <a:ln w="19050" algn="ctr">
            <a:solidFill>
              <a:schemeClr val="tx1"/>
            </a:solidFill>
            <a:round/>
            <a:headEnd type="none" w="med" len="med"/>
            <a:tailEnd type="triangle" w="med" len="med"/>
          </a:ln>
        </p:spPr>
      </p:cxnSp>
      <p:sp>
        <p:nvSpPr>
          <p:cNvPr id="158" name="Textfeld 157"/>
          <p:cNvSpPr txBox="1"/>
          <p:nvPr/>
        </p:nvSpPr>
        <p:spPr>
          <a:xfrm>
            <a:off x="7954015" y="2966044"/>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177" name="Ellipse 14"/>
          <p:cNvSpPr>
            <a:spLocks noChangeArrowheads="1"/>
          </p:cNvSpPr>
          <p:nvPr/>
        </p:nvSpPr>
        <p:spPr bwMode="auto">
          <a:xfrm>
            <a:off x="4422579" y="334940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79" name="Gerade Verbindung mit Pfeil 23"/>
          <p:cNvCxnSpPr>
            <a:cxnSpLocks noChangeShapeType="1"/>
            <a:stCxn id="106" idx="3"/>
            <a:endCxn id="180" idx="1"/>
          </p:cNvCxnSpPr>
          <p:nvPr/>
        </p:nvCxnSpPr>
        <p:spPr bwMode="auto">
          <a:xfrm>
            <a:off x="3471132" y="3442514"/>
            <a:ext cx="331913" cy="0"/>
          </a:xfrm>
          <a:prstGeom prst="straightConnector1">
            <a:avLst/>
          </a:prstGeom>
          <a:noFill/>
          <a:ln w="19050" algn="ctr">
            <a:solidFill>
              <a:schemeClr val="tx1"/>
            </a:solidFill>
            <a:round/>
            <a:headEnd type="none" w="med" len="med"/>
            <a:tailEnd type="triangle" w="med" len="med"/>
          </a:ln>
        </p:spPr>
      </p:cxnSp>
      <p:sp>
        <p:nvSpPr>
          <p:cNvPr id="180" name="Rechteck 179"/>
          <p:cNvSpPr>
            <a:spLocks noChangeArrowheads="1"/>
          </p:cNvSpPr>
          <p:nvPr/>
        </p:nvSpPr>
        <p:spPr bwMode="auto">
          <a:xfrm>
            <a:off x="3803045" y="3143157"/>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sp>
        <p:nvSpPr>
          <p:cNvPr id="183" name="Rechteck 182"/>
          <p:cNvSpPr>
            <a:spLocks noChangeArrowheads="1"/>
          </p:cNvSpPr>
          <p:nvPr/>
        </p:nvSpPr>
        <p:spPr bwMode="auto">
          <a:xfrm>
            <a:off x="2570235" y="4295721"/>
            <a:ext cx="92935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Jacobi-inverse</a:t>
            </a:r>
          </a:p>
        </p:txBody>
      </p:sp>
      <p:cxnSp>
        <p:nvCxnSpPr>
          <p:cNvPr id="186" name="Gerade Verbindung mit Pfeil 12"/>
          <p:cNvCxnSpPr>
            <a:cxnSpLocks noChangeShapeType="1"/>
          </p:cNvCxnSpPr>
          <p:nvPr/>
        </p:nvCxnSpPr>
        <p:spPr bwMode="auto">
          <a:xfrm>
            <a:off x="3499594" y="4595078"/>
            <a:ext cx="315387" cy="0"/>
          </a:xfrm>
          <a:prstGeom prst="straightConnector1">
            <a:avLst/>
          </a:prstGeom>
          <a:noFill/>
          <a:ln w="19050" algn="ctr">
            <a:solidFill>
              <a:schemeClr val="tx1"/>
            </a:solidFill>
            <a:round/>
            <a:headEnd type="none" w="med" len="med"/>
            <a:tailEnd type="triangle" w="med" len="med"/>
          </a:ln>
        </p:spPr>
      </p:cxnSp>
      <p:sp>
        <p:nvSpPr>
          <p:cNvPr id="206" name="Ellipse 14"/>
          <p:cNvSpPr>
            <a:spLocks noChangeArrowheads="1"/>
          </p:cNvSpPr>
          <p:nvPr/>
        </p:nvSpPr>
        <p:spPr bwMode="auto">
          <a:xfrm>
            <a:off x="5501664" y="4510439"/>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07" name="Gerade Verbindung mit Pfeil 12"/>
          <p:cNvCxnSpPr>
            <a:cxnSpLocks noChangeShapeType="1"/>
          </p:cNvCxnSpPr>
          <p:nvPr/>
        </p:nvCxnSpPr>
        <p:spPr bwMode="auto">
          <a:xfrm>
            <a:off x="5030493" y="4595078"/>
            <a:ext cx="471171" cy="0"/>
          </a:xfrm>
          <a:prstGeom prst="straightConnector1">
            <a:avLst/>
          </a:prstGeom>
          <a:noFill/>
          <a:ln w="19050" algn="ctr">
            <a:solidFill>
              <a:schemeClr val="tx1"/>
            </a:solidFill>
            <a:round/>
            <a:headEnd type="none" w="med" len="med"/>
            <a:tailEnd type="triangle" w="med" len="med"/>
          </a:ln>
        </p:spPr>
      </p:cxnSp>
      <p:cxnSp>
        <p:nvCxnSpPr>
          <p:cNvPr id="211" name="Gerade Verbindung mit Pfeil 12"/>
          <p:cNvCxnSpPr>
            <a:cxnSpLocks noChangeShapeType="1"/>
          </p:cNvCxnSpPr>
          <p:nvPr/>
        </p:nvCxnSpPr>
        <p:spPr bwMode="auto">
          <a:xfrm flipH="1">
            <a:off x="5670374" y="4595078"/>
            <a:ext cx="408896" cy="0"/>
          </a:xfrm>
          <a:prstGeom prst="straightConnector1">
            <a:avLst/>
          </a:prstGeom>
          <a:noFill/>
          <a:ln w="19050" algn="ctr">
            <a:solidFill>
              <a:schemeClr val="tx1"/>
            </a:solidFill>
            <a:round/>
            <a:headEnd type="none" w="med" len="med"/>
            <a:tailEnd type="triangle" w="med" len="med"/>
          </a:ln>
        </p:spPr>
      </p:cxnSp>
      <p:cxnSp>
        <p:nvCxnSpPr>
          <p:cNvPr id="214" name="Gerade Verbindung mit Pfeil 12"/>
          <p:cNvCxnSpPr>
            <a:cxnSpLocks noChangeShapeType="1"/>
            <a:stCxn id="206" idx="0"/>
            <a:endCxn id="117" idx="4"/>
          </p:cNvCxnSpPr>
          <p:nvPr/>
        </p:nvCxnSpPr>
        <p:spPr bwMode="auto">
          <a:xfrm flipV="1">
            <a:off x="5586019" y="3523336"/>
            <a:ext cx="0" cy="987103"/>
          </a:xfrm>
          <a:prstGeom prst="straightConnector1">
            <a:avLst/>
          </a:prstGeom>
          <a:noFill/>
          <a:ln w="19050" algn="ctr">
            <a:solidFill>
              <a:schemeClr val="tx1"/>
            </a:solidFill>
            <a:round/>
            <a:headEnd type="none" w="med" len="med"/>
            <a:tailEnd type="triangle" w="med" len="med"/>
          </a:ln>
        </p:spPr>
      </p:cxnSp>
      <p:sp>
        <p:nvSpPr>
          <p:cNvPr id="223" name="Rechteck 222"/>
          <p:cNvSpPr>
            <a:spLocks noChangeArrowheads="1"/>
          </p:cNvSpPr>
          <p:nvPr/>
        </p:nvSpPr>
        <p:spPr bwMode="auto">
          <a:xfrm>
            <a:off x="6070198" y="5446459"/>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Direkte </a:t>
            </a:r>
          </a:p>
          <a:p>
            <a:pPr algn="ctr"/>
            <a:r>
              <a:rPr lang="de-DE" sz="1400" dirty="0">
                <a:latin typeface="+mj-lt"/>
              </a:rPr>
              <a:t>Kinematik</a:t>
            </a:r>
          </a:p>
        </p:txBody>
      </p:sp>
      <p:cxnSp>
        <p:nvCxnSpPr>
          <p:cNvPr id="225" name="Form 57"/>
          <p:cNvCxnSpPr>
            <a:cxnSpLocks noChangeShapeType="1"/>
            <a:stCxn id="223" idx="1"/>
            <a:endCxn id="123" idx="4"/>
          </p:cNvCxnSpPr>
          <p:nvPr/>
        </p:nvCxnSpPr>
        <p:spPr bwMode="auto">
          <a:xfrm rot="10800000">
            <a:off x="2144618" y="4679717"/>
            <a:ext cx="3925581" cy="1065542"/>
          </a:xfrm>
          <a:prstGeom prst="bentConnector2">
            <a:avLst/>
          </a:prstGeom>
          <a:noFill/>
          <a:ln w="19050" algn="ctr">
            <a:solidFill>
              <a:schemeClr val="tx1"/>
            </a:solidFill>
            <a:round/>
            <a:headEnd type="none" w="med" len="med"/>
            <a:tailEnd type="triangle" w="med" len="med"/>
          </a:ln>
        </p:spPr>
      </p:cxnSp>
      <p:sp>
        <p:nvSpPr>
          <p:cNvPr id="229" name="Textfeld 228"/>
          <p:cNvSpPr txBox="1"/>
          <p:nvPr/>
        </p:nvSpPr>
        <p:spPr>
          <a:xfrm>
            <a:off x="2174914" y="5341848"/>
            <a:ext cx="432592" cy="307777"/>
          </a:xfrm>
          <a:prstGeom prst="rect">
            <a:avLst/>
          </a:prstGeom>
          <a:noFill/>
        </p:spPr>
        <p:txBody>
          <a:bodyPr wrap="square" rtlCol="0">
            <a:spAutoFit/>
          </a:bodyPr>
          <a:lstStyle/>
          <a:p>
            <a:pPr algn="ctr"/>
            <a:r>
              <a:rPr lang="de-DE" sz="1400" dirty="0" err="1">
                <a:latin typeface="+mj-lt"/>
              </a:rPr>
              <a:t>X</a:t>
            </a:r>
            <a:r>
              <a:rPr lang="de-DE" sz="1400" baseline="-25000" dirty="0" err="1">
                <a:latin typeface="+mj-lt"/>
              </a:rPr>
              <a:t>ist</a:t>
            </a:r>
            <a:endParaRPr lang="de-DE" sz="1400" dirty="0">
              <a:latin typeface="+mj-lt"/>
            </a:endParaRPr>
          </a:p>
        </p:txBody>
      </p:sp>
    </p:spTree>
    <p:extLst>
      <p:ext uri="{BB962C8B-B14F-4D97-AF65-F5344CB8AC3E}">
        <p14:creationId xmlns:p14="http://schemas.microsoft.com/office/powerpoint/2010/main" val="1247626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Roboter-Regelung</a:t>
            </a:r>
          </a:p>
        </p:txBody>
      </p:sp>
      <p:pic>
        <p:nvPicPr>
          <p:cNvPr id="8" name="PositionControl2">
            <a:hlinkClick r:id="" action="ppaction://media"/>
          </p:cNvPr>
          <p:cNvPicPr>
            <a:picLocks noGrp="1" noChangeAspect="1"/>
          </p:cNvPicPr>
          <p:nvPr>
            <p:ph idx="1"/>
            <a:videoFile r:link="rId1"/>
            <p:extLst>
              <p:ext uri="{DAA4B4D4-6D71-4841-9C94-3DE7FCFB9230}">
                <p14:media xmlns:p14="http://schemas.microsoft.com/office/powerpoint/2010/main" r:embed="rId2">
                  <p14:trim st="5000" end="1041.625"/>
                </p14:media>
              </p:ext>
            </p:extLst>
          </p:nvPr>
        </p:nvPicPr>
        <p:blipFill rotWithShape="1">
          <a:blip r:embed="rId5"/>
          <a:srcRect l="28642" t="34904" r="-1" b="2920"/>
          <a:stretch/>
        </p:blipFill>
        <p:spPr>
          <a:xfrm>
            <a:off x="624312" y="2331691"/>
            <a:ext cx="3187738" cy="3808343"/>
          </a:xfrm>
          <a:prstGeom prst="rect">
            <a:avLst/>
          </a:prstGeom>
        </p:spPr>
      </p:pic>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Regelungstechnik</a:t>
            </a:r>
          </a:p>
        </p:txBody>
      </p:sp>
      <p:sp>
        <p:nvSpPr>
          <p:cNvPr id="7" name="Titel 1"/>
          <p:cNvSpPr txBox="1">
            <a:spLocks/>
          </p:cNvSpPr>
          <p:nvPr/>
        </p:nvSpPr>
        <p:spPr bwMode="auto">
          <a:xfrm>
            <a:off x="435987"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0" fontAlgn="base" hangingPunct="0">
              <a:spcBef>
                <a:spcPct val="0"/>
              </a:spcBef>
              <a:spcAft>
                <a:spcPct val="0"/>
              </a:spcAft>
              <a:defRPr sz="2400">
                <a:solidFill>
                  <a:srgbClr val="0065BD"/>
                </a:solidFill>
                <a:latin typeface="+mj-lt"/>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800" kern="0" dirty="0">
                <a:solidFill>
                  <a:schemeClr val="tx1"/>
                </a:solidFill>
              </a:rPr>
              <a:t>Reine Positions-Regelung</a:t>
            </a:r>
          </a:p>
        </p:txBody>
      </p:sp>
      <p:cxnSp>
        <p:nvCxnSpPr>
          <p:cNvPr id="9" name="Gerader Verbinder 8"/>
          <p:cNvCxnSpPr/>
          <p:nvPr/>
        </p:nvCxnSpPr>
        <p:spPr bwMode="auto">
          <a:xfrm>
            <a:off x="4578552" y="1755228"/>
            <a:ext cx="0" cy="4504895"/>
          </a:xfrm>
          <a:prstGeom prst="line">
            <a:avLst/>
          </a:prstGeom>
          <a:solidFill>
            <a:schemeClr val="accent1"/>
          </a:solidFill>
          <a:ln w="15875" cap="flat" cmpd="sng" algn="ctr">
            <a:solidFill>
              <a:srgbClr val="0071BC"/>
            </a:solidFill>
            <a:prstDash val="solid"/>
            <a:round/>
            <a:headEnd type="none" w="med" len="med"/>
            <a:tailEnd type="none" w="med" len="med"/>
          </a:ln>
          <a:effectLst/>
        </p:spPr>
      </p:cxnSp>
      <p:pic>
        <p:nvPicPr>
          <p:cNvPr id="11" name="ParallelControl2">
            <a:hlinkClick r:id="" action="ppaction://media"/>
          </p:cNvPr>
          <p:cNvPicPr>
            <a:picLocks noChangeAspect="1"/>
          </p:cNvPicPr>
          <p:nvPr>
            <a:videoFile r:link="rId1"/>
            <p:extLst>
              <p:ext uri="{DAA4B4D4-6D71-4841-9C94-3DE7FCFB9230}">
                <p14:media xmlns:p14="http://schemas.microsoft.com/office/powerpoint/2010/main" r:embed="rId3">
                  <p14:trim st="5000" end="1041.625"/>
                </p14:media>
              </p:ext>
            </p:extLst>
          </p:nvPr>
        </p:nvPicPr>
        <p:blipFill rotWithShape="1">
          <a:blip r:embed="rId6"/>
          <a:srcRect l="27779" t="37956" r="20807" b="3316"/>
          <a:stretch/>
        </p:blipFill>
        <p:spPr bwMode="auto">
          <a:xfrm>
            <a:off x="5627557" y="2385163"/>
            <a:ext cx="2423812" cy="37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1"/>
          <p:cNvSpPr txBox="1">
            <a:spLocks/>
          </p:cNvSpPr>
          <p:nvPr/>
        </p:nvSpPr>
        <p:spPr bwMode="auto">
          <a:xfrm>
            <a:off x="5434373"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defPPr>
              <a:defRPr lang="de-DE"/>
            </a:defPPr>
            <a:lvl1pPr algn="ctr">
              <a:defRPr sz="2000" kern="0">
                <a:latin typeface="+mn-lt"/>
                <a:ea typeface="+mj-ea"/>
                <a:cs typeface="Arial" panose="020B0604020202020204" pitchFamily="34" charset="0"/>
              </a:defRPr>
            </a:lvl1pPr>
            <a:lvl2pPr algn="l">
              <a:defRPr sz="2400">
                <a:latin typeface="TUM Neue Helvetica 75 Bold" pitchFamily="1" charset="0"/>
              </a:defRPr>
            </a:lvl2pPr>
            <a:lvl3pPr algn="l">
              <a:defRPr sz="2400">
                <a:latin typeface="TUM Neue Helvetica 75 Bold" pitchFamily="1" charset="0"/>
              </a:defRPr>
            </a:lvl3pPr>
            <a:lvl4pPr algn="l">
              <a:defRPr sz="2400">
                <a:latin typeface="TUM Neue Helvetica 75 Bold" pitchFamily="1" charset="0"/>
              </a:defRPr>
            </a:lvl4pPr>
            <a:lvl5pPr algn="l">
              <a:defRPr sz="2400">
                <a:latin typeface="TUM Neue Helvetica 75 Bold" pitchFamily="1" charset="0"/>
              </a:defRPr>
            </a:lvl5pPr>
            <a:lvl6pPr marL="457200" fontAlgn="base">
              <a:spcBef>
                <a:spcPct val="0"/>
              </a:spcBef>
              <a:spcAft>
                <a:spcPct val="0"/>
              </a:spcAft>
              <a:defRPr sz="2400">
                <a:latin typeface="TUM Neue Helvetica 75 Bold" pitchFamily="1" charset="0"/>
              </a:defRPr>
            </a:lvl6pPr>
            <a:lvl7pPr marL="914400" fontAlgn="base">
              <a:spcBef>
                <a:spcPct val="0"/>
              </a:spcBef>
              <a:spcAft>
                <a:spcPct val="0"/>
              </a:spcAft>
              <a:defRPr sz="2400">
                <a:latin typeface="TUM Neue Helvetica 75 Bold" pitchFamily="1" charset="0"/>
              </a:defRPr>
            </a:lvl7pPr>
            <a:lvl8pPr marL="1371600" fontAlgn="base">
              <a:spcBef>
                <a:spcPct val="0"/>
              </a:spcBef>
              <a:spcAft>
                <a:spcPct val="0"/>
              </a:spcAft>
              <a:defRPr sz="2400">
                <a:latin typeface="TUM Neue Helvetica 75 Bold" pitchFamily="1" charset="0"/>
              </a:defRPr>
            </a:lvl8pPr>
            <a:lvl9pPr marL="1828800" fontAlgn="base">
              <a:spcBef>
                <a:spcPct val="0"/>
              </a:spcBef>
              <a:spcAft>
                <a:spcPct val="0"/>
              </a:spcAft>
              <a:defRPr sz="2400">
                <a:latin typeface="TUM Neue Helvetica 75 Bold" pitchFamily="1" charset="0"/>
              </a:defRPr>
            </a:lvl9pPr>
          </a:lstStyle>
          <a:p>
            <a:r>
              <a:rPr lang="de-DE" sz="1800" dirty="0">
                <a:latin typeface="+mj-lt"/>
              </a:rPr>
              <a:t>Hybride Parallel-Regelung</a:t>
            </a:r>
          </a:p>
        </p:txBody>
      </p:sp>
    </p:spTree>
    <p:extLst>
      <p:ext uri="{BB962C8B-B14F-4D97-AF65-F5344CB8AC3E}">
        <p14:creationId xmlns:p14="http://schemas.microsoft.com/office/powerpoint/2010/main" val="41087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latin typeface="+mj-lt"/>
              </a:rPr>
              <a:t>Motivation</a:t>
            </a:r>
          </a:p>
        </p:txBody>
      </p:sp>
      <p:sp>
        <p:nvSpPr>
          <p:cNvPr id="8" name="Untertitel 7"/>
          <p:cNvSpPr>
            <a:spLocks noGrp="1"/>
          </p:cNvSpPr>
          <p:nvPr>
            <p:ph type="subTitle" idx="1"/>
          </p:nvPr>
        </p:nvSpPr>
        <p:spPr/>
        <p:txBody>
          <a:bodyPr/>
          <a:lstStyle/>
          <a:p>
            <a:r>
              <a:rPr lang="de-DE" dirty="0">
                <a:latin typeface="+mj-lt"/>
              </a:rPr>
              <a:t>Regelungstechnik</a:t>
            </a:r>
          </a:p>
        </p:txBody>
      </p:sp>
    </p:spTree>
    <p:extLst>
      <p:ext uri="{BB962C8B-B14F-4D97-AF65-F5344CB8AC3E}">
        <p14:creationId xmlns:p14="http://schemas.microsoft.com/office/powerpoint/2010/main" val="178263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ctrTitle"/>
          </p:nvPr>
        </p:nvSpPr>
        <p:spPr/>
        <p:txBody>
          <a:bodyPr/>
          <a:lstStyle/>
          <a:p>
            <a:r>
              <a:rPr lang="de-DE" dirty="0">
                <a:latin typeface="+mj-lt"/>
              </a:rPr>
              <a:t>Messtechnik</a:t>
            </a:r>
          </a:p>
        </p:txBody>
      </p:sp>
    </p:spTree>
    <p:extLst>
      <p:ext uri="{BB962C8B-B14F-4D97-AF65-F5344CB8AC3E}">
        <p14:creationId xmlns:p14="http://schemas.microsoft.com/office/powerpoint/2010/main" val="99281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3734734" y="4432814"/>
            <a:ext cx="2054819" cy="1730322"/>
            <a:chOff x="1048578" y="2533650"/>
            <a:chExt cx="2054819" cy="1730322"/>
          </a:xfrm>
        </p:grpSpPr>
        <p:pic>
          <p:nvPicPr>
            <p:cNvPr id="59398" name="Picture 6" descr="Platin-Temperatursensor im Edelstahlgehäuse Heraeus W-EYK 6 Heraeus-Nr. 31 500 989 -40 - +500 °C Edelstahlgehä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13" y="25336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1048578" y="3956195"/>
              <a:ext cx="2054819" cy="307777"/>
            </a:xfrm>
            <a:prstGeom prst="rect">
              <a:avLst/>
            </a:prstGeom>
            <a:noFill/>
          </p:spPr>
          <p:txBody>
            <a:bodyPr wrap="square" rtlCol="0">
              <a:spAutoFit/>
            </a:bodyPr>
            <a:lstStyle/>
            <a:p>
              <a:pPr algn="ctr"/>
              <a:r>
                <a:rPr lang="de-DE" sz="1400" dirty="0">
                  <a:latin typeface="+mj-lt"/>
                </a:rPr>
                <a:t>Temperatursensor</a:t>
              </a:r>
            </a:p>
          </p:txBody>
        </p:sp>
      </p:grpSp>
      <p:sp>
        <p:nvSpPr>
          <p:cNvPr id="2" name="Titel 1"/>
          <p:cNvSpPr>
            <a:spLocks noGrp="1"/>
          </p:cNvSpPr>
          <p:nvPr>
            <p:ph type="title"/>
          </p:nvPr>
        </p:nvSpPr>
        <p:spPr/>
        <p:txBody>
          <a:bodyPr/>
          <a:lstStyle/>
          <a:p>
            <a:r>
              <a:rPr lang="de-DE" dirty="0">
                <a:latin typeface="+mj-lt"/>
              </a:rPr>
              <a:t>Sensoren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9" name="Inhaltsplatzhalter 28"/>
          <p:cNvSpPr>
            <a:spLocks noGrp="1"/>
          </p:cNvSpPr>
          <p:nvPr>
            <p:ph idx="13"/>
          </p:nvPr>
        </p:nvSpPr>
        <p:spPr/>
        <p:txBody>
          <a:bodyPr/>
          <a:lstStyle/>
          <a:p>
            <a:r>
              <a:rPr lang="de-DE" dirty="0">
                <a:latin typeface="+mj-lt"/>
              </a:rPr>
              <a:t>Messtechnik</a:t>
            </a:r>
          </a:p>
        </p:txBody>
      </p:sp>
      <p:grpSp>
        <p:nvGrpSpPr>
          <p:cNvPr id="15" name="Gruppieren 14"/>
          <p:cNvGrpSpPr/>
          <p:nvPr/>
        </p:nvGrpSpPr>
        <p:grpSpPr>
          <a:xfrm>
            <a:off x="6553200" y="4986661"/>
            <a:ext cx="2054819" cy="1197619"/>
            <a:chOff x="894367" y="2984581"/>
            <a:chExt cx="2054819" cy="1197619"/>
          </a:xfrm>
        </p:grpSpPr>
        <p:pic>
          <p:nvPicPr>
            <p:cNvPr id="7" name="Grafik 6"/>
            <p:cNvPicPr>
              <a:picLocks noChangeAspect="1"/>
            </p:cNvPicPr>
            <p:nvPr/>
          </p:nvPicPr>
          <p:blipFill>
            <a:blip r:embed="rId4"/>
            <a:stretch>
              <a:fillRect/>
            </a:stretch>
          </p:blipFill>
          <p:spPr>
            <a:xfrm>
              <a:off x="911398" y="2984581"/>
              <a:ext cx="2020756" cy="885091"/>
            </a:xfrm>
            <a:prstGeom prst="rect">
              <a:avLst/>
            </a:prstGeom>
          </p:spPr>
        </p:pic>
        <p:sp>
          <p:nvSpPr>
            <p:cNvPr id="9" name="Textfeld 8"/>
            <p:cNvSpPr txBox="1"/>
            <p:nvPr/>
          </p:nvSpPr>
          <p:spPr>
            <a:xfrm>
              <a:off x="894367" y="3874423"/>
              <a:ext cx="2054819" cy="307777"/>
            </a:xfrm>
            <a:prstGeom prst="rect">
              <a:avLst/>
            </a:prstGeom>
            <a:noFill/>
          </p:spPr>
          <p:txBody>
            <a:bodyPr wrap="square" rtlCol="0">
              <a:spAutoFit/>
            </a:bodyPr>
            <a:lstStyle/>
            <a:p>
              <a:pPr algn="ctr"/>
              <a:r>
                <a:rPr lang="de-DE" sz="1400" dirty="0">
                  <a:latin typeface="+mj-lt"/>
                </a:rPr>
                <a:t>Induktive Sensoren</a:t>
              </a:r>
            </a:p>
          </p:txBody>
        </p:sp>
      </p:grpSp>
      <p:grpSp>
        <p:nvGrpSpPr>
          <p:cNvPr id="10" name="Gruppieren 9"/>
          <p:cNvGrpSpPr/>
          <p:nvPr/>
        </p:nvGrpSpPr>
        <p:grpSpPr>
          <a:xfrm>
            <a:off x="565904" y="2532560"/>
            <a:ext cx="2068799" cy="1965797"/>
            <a:chOff x="4694957" y="2658178"/>
            <a:chExt cx="2068799" cy="1965797"/>
          </a:xfrm>
        </p:grpSpPr>
        <p:pic>
          <p:nvPicPr>
            <p:cNvPr id="59394" name="Picture 2" descr="Allgemeine Funktionsprinzip des Ultraschallsensors Ping)))"/>
            <p:cNvPicPr>
              <a:picLocks noChangeAspect="1" noChangeArrowheads="1"/>
            </p:cNvPicPr>
            <p:nvPr/>
          </p:nvPicPr>
          <p:blipFill rotWithShape="1">
            <a:blip r:embed="rId5">
              <a:extLst>
                <a:ext uri="{28A0092B-C50C-407E-A947-70E740481C1C}">
                  <a14:useLocalDpi xmlns:a14="http://schemas.microsoft.com/office/drawing/2010/main" val="0"/>
                </a:ext>
              </a:extLst>
            </a:blip>
            <a:srcRect l="45121" r="7253"/>
            <a:stretch/>
          </p:blipFill>
          <p:spPr bwMode="auto">
            <a:xfrm>
              <a:off x="4694957" y="2658178"/>
              <a:ext cx="2068799" cy="16231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01948" y="4316198"/>
              <a:ext cx="2054819" cy="307777"/>
            </a:xfrm>
            <a:prstGeom prst="rect">
              <a:avLst/>
            </a:prstGeom>
            <a:noFill/>
          </p:spPr>
          <p:txBody>
            <a:bodyPr wrap="square" rtlCol="0">
              <a:spAutoFit/>
            </a:bodyPr>
            <a:lstStyle/>
            <a:p>
              <a:pPr algn="ctr"/>
              <a:r>
                <a:rPr lang="de-DE" sz="1400" dirty="0">
                  <a:latin typeface="+mj-lt"/>
                </a:rPr>
                <a:t>Ultraschallsensor</a:t>
              </a:r>
            </a:p>
          </p:txBody>
        </p:sp>
      </p:grpSp>
      <p:grpSp>
        <p:nvGrpSpPr>
          <p:cNvPr id="13" name="Gruppieren 12"/>
          <p:cNvGrpSpPr/>
          <p:nvPr/>
        </p:nvGrpSpPr>
        <p:grpSpPr>
          <a:xfrm>
            <a:off x="6553200" y="2378709"/>
            <a:ext cx="2054819" cy="2119686"/>
            <a:chOff x="6475346" y="3879921"/>
            <a:chExt cx="2054819" cy="2119686"/>
          </a:xfrm>
        </p:grpSpPr>
        <p:pic>
          <p:nvPicPr>
            <p:cNvPr id="12" name="Grafik 11"/>
            <p:cNvPicPr>
              <a:picLocks noChangeAspect="1"/>
            </p:cNvPicPr>
            <p:nvPr/>
          </p:nvPicPr>
          <p:blipFill>
            <a:blip r:embed="rId6"/>
            <a:stretch>
              <a:fillRect/>
            </a:stretch>
          </p:blipFill>
          <p:spPr>
            <a:xfrm>
              <a:off x="6555050" y="3879921"/>
              <a:ext cx="1562422" cy="1595385"/>
            </a:xfrm>
            <a:prstGeom prst="rect">
              <a:avLst/>
            </a:prstGeom>
          </p:spPr>
        </p:pic>
        <p:sp>
          <p:nvSpPr>
            <p:cNvPr id="14" name="Textfeld 13"/>
            <p:cNvSpPr txBox="1"/>
            <p:nvPr/>
          </p:nvSpPr>
          <p:spPr>
            <a:xfrm>
              <a:off x="6475346" y="5476387"/>
              <a:ext cx="2054819" cy="523220"/>
            </a:xfrm>
            <a:prstGeom prst="rect">
              <a:avLst/>
            </a:prstGeom>
            <a:noFill/>
          </p:spPr>
          <p:txBody>
            <a:bodyPr wrap="square" rtlCol="0">
              <a:spAutoFit/>
            </a:bodyPr>
            <a:lstStyle/>
            <a:p>
              <a:pPr algn="ctr"/>
              <a:r>
                <a:rPr lang="de-DE" sz="1400" dirty="0">
                  <a:latin typeface="+mj-lt"/>
                </a:rPr>
                <a:t>Kraft- und Drehmomentsensoren</a:t>
              </a:r>
            </a:p>
          </p:txBody>
        </p:sp>
      </p:grpSp>
      <p:grpSp>
        <p:nvGrpSpPr>
          <p:cNvPr id="16" name="Gruppieren 15"/>
          <p:cNvGrpSpPr/>
          <p:nvPr/>
        </p:nvGrpSpPr>
        <p:grpSpPr>
          <a:xfrm>
            <a:off x="3586381" y="2617410"/>
            <a:ext cx="2203172" cy="1884855"/>
            <a:chOff x="1202783" y="2316245"/>
            <a:chExt cx="2203172" cy="1884855"/>
          </a:xfrm>
        </p:grpSpPr>
        <p:pic>
          <p:nvPicPr>
            <p:cNvPr id="59396" name="Picture 4" descr="Northern Digital Polaris Track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83" y="2316245"/>
              <a:ext cx="2203172" cy="149598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p:cNvSpPr txBox="1"/>
            <p:nvPr/>
          </p:nvSpPr>
          <p:spPr>
            <a:xfrm>
              <a:off x="1276960" y="3893323"/>
              <a:ext cx="2054819" cy="307777"/>
            </a:xfrm>
            <a:prstGeom prst="rect">
              <a:avLst/>
            </a:prstGeom>
            <a:noFill/>
          </p:spPr>
          <p:txBody>
            <a:bodyPr wrap="square" rtlCol="0">
              <a:spAutoFit/>
            </a:bodyPr>
            <a:lstStyle/>
            <a:p>
              <a:pPr algn="ctr"/>
              <a:r>
                <a:rPr lang="de-DE" sz="1400" dirty="0">
                  <a:latin typeface="+mj-lt"/>
                </a:rPr>
                <a:t>Tracking-Systeme</a:t>
              </a:r>
            </a:p>
          </p:txBody>
        </p:sp>
      </p:grpSp>
      <p:grpSp>
        <p:nvGrpSpPr>
          <p:cNvPr id="20" name="Gruppieren 19"/>
          <p:cNvGrpSpPr/>
          <p:nvPr/>
        </p:nvGrpSpPr>
        <p:grpSpPr>
          <a:xfrm>
            <a:off x="565904" y="4780143"/>
            <a:ext cx="2178752" cy="1403559"/>
            <a:chOff x="527829" y="4666828"/>
            <a:chExt cx="2178752" cy="1403559"/>
          </a:xfrm>
        </p:grpSpPr>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10" y="4666828"/>
              <a:ext cx="1591590" cy="1014685"/>
            </a:xfrm>
            <a:prstGeom prst="rect">
              <a:avLst/>
            </a:prstGeom>
          </p:spPr>
        </p:pic>
        <p:sp>
          <p:nvSpPr>
            <p:cNvPr id="25" name="Textfeld 24"/>
            <p:cNvSpPr txBox="1"/>
            <p:nvPr/>
          </p:nvSpPr>
          <p:spPr>
            <a:xfrm>
              <a:off x="527829" y="5762610"/>
              <a:ext cx="2178752" cy="307777"/>
            </a:xfrm>
            <a:prstGeom prst="rect">
              <a:avLst/>
            </a:prstGeom>
            <a:noFill/>
          </p:spPr>
          <p:txBody>
            <a:bodyPr wrap="square" rtlCol="0">
              <a:spAutoFit/>
            </a:bodyPr>
            <a:lstStyle/>
            <a:p>
              <a:pPr algn="ctr"/>
              <a:r>
                <a:rPr lang="de-DE" sz="1400" dirty="0">
                  <a:latin typeface="+mj-lt"/>
                </a:rPr>
                <a:t>Beschleunigungssensor</a:t>
              </a:r>
            </a:p>
          </p:txBody>
        </p:sp>
      </p:grpSp>
    </p:spTree>
    <p:extLst>
      <p:ext uri="{BB962C8B-B14F-4D97-AF65-F5344CB8AC3E}">
        <p14:creationId xmlns:p14="http://schemas.microsoft.com/office/powerpoint/2010/main" val="2862476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p:cNvPicPr>
            <a:picLocks noChangeAspect="1"/>
          </p:cNvPicPr>
          <p:nvPr/>
        </p:nvPicPr>
        <p:blipFill>
          <a:blip r:embed="rId3"/>
          <a:stretch>
            <a:fillRect/>
          </a:stretch>
        </p:blipFill>
        <p:spPr>
          <a:xfrm>
            <a:off x="1338359" y="2614552"/>
            <a:ext cx="3139848" cy="3087786"/>
          </a:xfrm>
          <a:prstGeom prst="rect">
            <a:avLst/>
          </a:prstGeom>
        </p:spPr>
      </p:pic>
      <p:sp>
        <p:nvSpPr>
          <p:cNvPr id="2" name="Titel 1"/>
          <p:cNvSpPr>
            <a:spLocks noGrp="1"/>
          </p:cNvSpPr>
          <p:nvPr>
            <p:ph type="title"/>
          </p:nvPr>
        </p:nvSpPr>
        <p:spPr/>
        <p:txBody>
          <a:bodyPr/>
          <a:lstStyle/>
          <a:p>
            <a:r>
              <a:rPr lang="de-DE" dirty="0">
                <a:latin typeface="+mj-lt"/>
              </a:rPr>
              <a:t>Kraft und Drehmomentsensor</a:t>
            </a:r>
          </a:p>
        </p:txBody>
      </p:sp>
      <p:sp>
        <p:nvSpPr>
          <p:cNvPr id="5" name="Datumsplatzhalter 4"/>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Messtechnik</a:t>
            </a:r>
          </a:p>
        </p:txBody>
      </p:sp>
      <p:sp>
        <p:nvSpPr>
          <p:cNvPr id="11" name="Textfeld 10"/>
          <p:cNvSpPr txBox="1"/>
          <p:nvPr/>
        </p:nvSpPr>
        <p:spPr>
          <a:xfrm>
            <a:off x="628616" y="2785802"/>
            <a:ext cx="1784384" cy="307777"/>
          </a:xfrm>
          <a:prstGeom prst="rect">
            <a:avLst/>
          </a:prstGeom>
          <a:noFill/>
          <a:ln>
            <a:noFill/>
          </a:ln>
        </p:spPr>
        <p:txBody>
          <a:bodyPr wrap="square" rtlCol="0">
            <a:spAutoFit/>
          </a:bodyPr>
          <a:lstStyle/>
          <a:p>
            <a:pPr algn="l"/>
            <a:r>
              <a:rPr lang="de-DE" sz="1400" dirty="0">
                <a:solidFill>
                  <a:schemeClr val="bg2"/>
                </a:solidFill>
                <a:latin typeface="+mj-lt"/>
              </a:rPr>
              <a:t>Dehnmessstreifen</a:t>
            </a:r>
          </a:p>
        </p:txBody>
      </p:sp>
      <p:sp>
        <p:nvSpPr>
          <p:cNvPr id="15" name="Textfeld 14"/>
          <p:cNvSpPr txBox="1"/>
          <p:nvPr/>
        </p:nvSpPr>
        <p:spPr>
          <a:xfrm>
            <a:off x="700010" y="4847583"/>
            <a:ext cx="1784384" cy="307777"/>
          </a:xfrm>
          <a:prstGeom prst="rect">
            <a:avLst/>
          </a:prstGeom>
          <a:noFill/>
        </p:spPr>
        <p:txBody>
          <a:bodyPr wrap="square" rtlCol="0">
            <a:spAutoFit/>
          </a:bodyPr>
          <a:lstStyle/>
          <a:p>
            <a:pPr algn="l"/>
            <a:r>
              <a:rPr lang="de-DE" sz="1400" dirty="0">
                <a:solidFill>
                  <a:srgbClr val="FF0000"/>
                </a:solidFill>
                <a:latin typeface="+mj-lt"/>
              </a:rPr>
              <a:t>Koordinatensystem</a:t>
            </a:r>
          </a:p>
        </p:txBody>
      </p:sp>
      <p:sp>
        <p:nvSpPr>
          <p:cNvPr id="17" name="Textfeld 16"/>
          <p:cNvSpPr txBox="1"/>
          <p:nvPr/>
        </p:nvSpPr>
        <p:spPr>
          <a:xfrm>
            <a:off x="1511266" y="5830119"/>
            <a:ext cx="2794034" cy="307777"/>
          </a:xfrm>
          <a:prstGeom prst="rect">
            <a:avLst/>
          </a:prstGeom>
          <a:noFill/>
        </p:spPr>
        <p:txBody>
          <a:bodyPr wrap="square" rtlCol="0">
            <a:spAutoFit/>
          </a:bodyPr>
          <a:lstStyle/>
          <a:p>
            <a:pPr algn="ctr"/>
            <a:r>
              <a:rPr lang="de-DE" sz="1400" dirty="0">
                <a:latin typeface="+mj-lt"/>
              </a:rPr>
              <a:t>ohne Belastung</a:t>
            </a:r>
          </a:p>
        </p:txBody>
      </p:sp>
      <p:sp>
        <p:nvSpPr>
          <p:cNvPr id="18" name="Textfeld 17"/>
          <p:cNvSpPr txBox="1"/>
          <p:nvPr/>
        </p:nvSpPr>
        <p:spPr>
          <a:xfrm>
            <a:off x="5333983" y="5830118"/>
            <a:ext cx="2794034" cy="307777"/>
          </a:xfrm>
          <a:prstGeom prst="rect">
            <a:avLst/>
          </a:prstGeom>
          <a:noFill/>
        </p:spPr>
        <p:txBody>
          <a:bodyPr wrap="square" rtlCol="0">
            <a:spAutoFit/>
          </a:bodyPr>
          <a:lstStyle/>
          <a:p>
            <a:pPr algn="ctr"/>
            <a:r>
              <a:rPr lang="de-DE" sz="1400" dirty="0">
                <a:latin typeface="+mj-lt"/>
              </a:rPr>
              <a:t>unter Belastung</a:t>
            </a:r>
          </a:p>
        </p:txBody>
      </p:sp>
      <p:pic>
        <p:nvPicPr>
          <p:cNvPr id="49" name="Grafik 48"/>
          <p:cNvPicPr>
            <a:picLocks noChangeAspect="1"/>
          </p:cNvPicPr>
          <p:nvPr/>
        </p:nvPicPr>
        <p:blipFill>
          <a:blip r:embed="rId4"/>
          <a:stretch>
            <a:fillRect/>
          </a:stretch>
        </p:blipFill>
        <p:spPr>
          <a:xfrm>
            <a:off x="5187950" y="2614552"/>
            <a:ext cx="3139848" cy="3087786"/>
          </a:xfrm>
          <a:prstGeom prst="rect">
            <a:avLst/>
          </a:prstGeom>
        </p:spPr>
      </p:pic>
      <p:sp>
        <p:nvSpPr>
          <p:cNvPr id="51" name="Textfeld 50"/>
          <p:cNvSpPr txBox="1"/>
          <p:nvPr/>
        </p:nvSpPr>
        <p:spPr>
          <a:xfrm>
            <a:off x="7229475" y="3299794"/>
            <a:ext cx="628650" cy="307777"/>
          </a:xfrm>
          <a:prstGeom prst="rect">
            <a:avLst/>
          </a:prstGeom>
          <a:noFill/>
        </p:spPr>
        <p:txBody>
          <a:bodyPr wrap="square" rtlCol="0">
            <a:spAutoFit/>
          </a:bodyPr>
          <a:lstStyle/>
          <a:p>
            <a:pPr algn="ctr"/>
            <a:r>
              <a:rPr lang="de-DE" sz="1400" dirty="0">
                <a:solidFill>
                  <a:srgbClr val="008000"/>
                </a:solidFill>
                <a:latin typeface="+mj-lt"/>
              </a:rPr>
              <a:t>Last</a:t>
            </a:r>
          </a:p>
        </p:txBody>
      </p:sp>
      <p:cxnSp>
        <p:nvCxnSpPr>
          <p:cNvPr id="53" name="Gekrümmte Verbindung 52"/>
          <p:cNvCxnSpPr>
            <a:stCxn id="51" idx="2"/>
          </p:cNvCxnSpPr>
          <p:nvPr/>
        </p:nvCxnSpPr>
        <p:spPr bwMode="auto">
          <a:xfrm rot="5400000">
            <a:off x="6884789" y="3371232"/>
            <a:ext cx="422673" cy="895350"/>
          </a:xfrm>
          <a:prstGeom prst="curved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Gekrümmte Verbindung 56"/>
          <p:cNvCxnSpPr/>
          <p:nvPr/>
        </p:nvCxnSpPr>
        <p:spPr bwMode="auto">
          <a:xfrm rot="5400000">
            <a:off x="2079965" y="4110833"/>
            <a:ext cx="764499" cy="676277"/>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Gekrümmte Verbindung 63"/>
          <p:cNvCxnSpPr/>
          <p:nvPr/>
        </p:nvCxnSpPr>
        <p:spPr bwMode="auto">
          <a:xfrm rot="10800000">
            <a:off x="2228851" y="2976171"/>
            <a:ext cx="552451" cy="270923"/>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Filter</a:t>
            </a:r>
          </a:p>
        </p:txBody>
      </p:sp>
      <p:sp>
        <p:nvSpPr>
          <p:cNvPr id="5" name="Inhaltsplatzhalter 4"/>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de-DE" sz="1600" kern="1200" dirty="0">
                <a:latin typeface="+mj-lt"/>
              </a:rPr>
              <a:t>Low Pass </a:t>
            </a:r>
          </a:p>
          <a:p>
            <a:r>
              <a:rPr lang="de-DE" sz="1600" kern="1200" dirty="0">
                <a:latin typeface="+mj-lt"/>
              </a:rPr>
              <a:t>High Pass</a:t>
            </a:r>
          </a:p>
          <a:p>
            <a:r>
              <a:rPr lang="de-DE" sz="1600" kern="1200" dirty="0">
                <a:latin typeface="+mj-lt"/>
              </a:rPr>
              <a:t>Band Pass</a:t>
            </a:r>
          </a:p>
          <a:p>
            <a:r>
              <a:rPr lang="de-DE" sz="1600" kern="1200" dirty="0" err="1">
                <a:latin typeface="+mj-lt"/>
              </a:rPr>
              <a:t>Moving</a:t>
            </a:r>
            <a:r>
              <a:rPr lang="de-DE" sz="1600" kern="1200" dirty="0">
                <a:latin typeface="+mj-lt"/>
              </a:rPr>
              <a:t>/</a:t>
            </a:r>
            <a:r>
              <a:rPr lang="de-DE" sz="1600" kern="1200" dirty="0" err="1">
                <a:latin typeface="+mj-lt"/>
              </a:rPr>
              <a:t>Running</a:t>
            </a:r>
            <a:r>
              <a:rPr lang="de-DE" sz="1600" kern="1200" dirty="0">
                <a:latin typeface="+mj-lt"/>
              </a:rPr>
              <a:t> Average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3" name="Inhaltsplatzhalter 2"/>
          <p:cNvSpPr>
            <a:spLocks noGrp="1"/>
          </p:cNvSpPr>
          <p:nvPr>
            <p:ph idx="13"/>
          </p:nvPr>
        </p:nvSpPr>
        <p:spPr/>
        <p:txBody>
          <a:bodyPr/>
          <a:lstStyle/>
          <a:p>
            <a:r>
              <a:rPr lang="de-DE" dirty="0">
                <a:latin typeface="+mj-lt"/>
              </a:rPr>
              <a:t>Messtechnik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355600" y="2338442"/>
            <a:ext cx="8199438" cy="772234"/>
          </a:xfrm>
        </p:spPr>
        <p:txBody>
          <a:bodyPr/>
          <a:lstStyle/>
          <a:p>
            <a:r>
              <a:rPr lang="de-DE" dirty="0">
                <a:latin typeface="+mj-lt"/>
              </a:rPr>
              <a:t>Vielen Dank für die Aufmerksamkeit</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350" y="4039905"/>
            <a:ext cx="1277938" cy="176457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11"/>
          <p:cNvGrpSpPr/>
          <p:nvPr/>
        </p:nvGrpSpPr>
        <p:grpSpPr>
          <a:xfrm>
            <a:off x="5993673" y="2152660"/>
            <a:ext cx="2902229" cy="2048256"/>
            <a:chOff x="5774632" y="2444244"/>
            <a:chExt cx="2902229" cy="2048256"/>
          </a:xfrm>
        </p:grpSpPr>
        <p:pic>
          <p:nvPicPr>
            <p:cNvPr id="1026" name="Picture 2"/>
            <p:cNvPicPr>
              <a:picLocks noChangeAspect="1" noChangeArrowheads="1"/>
            </p:cNvPicPr>
            <p:nvPr/>
          </p:nvPicPr>
          <p:blipFill>
            <a:blip r:embed="rId2" cstate="print"/>
            <a:srcRect l="41320" t="42968" r="18196" b="13677"/>
            <a:stretch>
              <a:fillRect/>
            </a:stretch>
          </p:blipFill>
          <p:spPr bwMode="auto">
            <a:xfrm>
              <a:off x="6020065" y="2444244"/>
              <a:ext cx="2656796" cy="2048256"/>
            </a:xfrm>
            <a:prstGeom prst="rect">
              <a:avLst/>
            </a:prstGeom>
            <a:noFill/>
            <a:ln w="9525">
              <a:noFill/>
              <a:miter lim="800000"/>
              <a:headEnd/>
              <a:tailEnd/>
            </a:ln>
          </p:spPr>
        </p:pic>
        <p:cxnSp>
          <p:nvCxnSpPr>
            <p:cNvPr id="9" name="Gerade Verbindung mit Pfeil 8"/>
            <p:cNvCxnSpPr/>
            <p:nvPr/>
          </p:nvCxnSpPr>
          <p:spPr bwMode="auto">
            <a:xfrm flipV="1">
              <a:off x="5774632" y="3102612"/>
              <a:ext cx="1924481" cy="44567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1" name="Gerade Verbindung mit Pfeil 10"/>
            <p:cNvCxnSpPr/>
            <p:nvPr/>
          </p:nvCxnSpPr>
          <p:spPr bwMode="auto">
            <a:xfrm>
              <a:off x="5784571" y="3548283"/>
              <a:ext cx="1938926" cy="188313"/>
            </a:xfrm>
            <a:prstGeom prst="straightConnector1">
              <a:avLst/>
            </a:prstGeom>
            <a:solidFill>
              <a:schemeClr val="accent1"/>
            </a:solidFill>
            <a:ln w="28575" cap="flat" cmpd="sng" algn="ctr">
              <a:solidFill>
                <a:schemeClr val="bg2"/>
              </a:solidFill>
              <a:prstDash val="sysDot"/>
              <a:round/>
              <a:headEnd type="none" w="med" len="med"/>
              <a:tailEnd type="arrow"/>
            </a:ln>
            <a:effectLst/>
          </p:spPr>
        </p:cxnSp>
      </p:grpSp>
      <p:sp>
        <p:nvSpPr>
          <p:cNvPr id="3" name="Inhaltsplatzhalter 2"/>
          <p:cNvSpPr>
            <a:spLocks noGrp="1"/>
          </p:cNvSpPr>
          <p:nvPr>
            <p:ph idx="1"/>
          </p:nvPr>
        </p:nvSpPr>
        <p:spPr>
          <a:xfrm>
            <a:off x="440520" y="1828800"/>
            <a:ext cx="8128000" cy="4343400"/>
          </a:xfrm>
        </p:spPr>
        <p:txBody>
          <a:bodyPr/>
          <a:lstStyle/>
          <a:p>
            <a:r>
              <a:rPr lang="de-DE" dirty="0">
                <a:latin typeface="+mj-lt"/>
              </a:rPr>
              <a:t>Nächste Vorlesung am 27.01.2020</a:t>
            </a:r>
            <a:br>
              <a:rPr lang="de-DE" dirty="0">
                <a:latin typeface="+mj-lt"/>
              </a:rPr>
            </a:br>
            <a:r>
              <a:rPr lang="de-DE" sz="1400" i="1" dirty="0">
                <a:latin typeface="+mj-lt"/>
                <a:sym typeface="Wingdings" pitchFamily="2" charset="2"/>
              </a:rPr>
              <a:t>12 Deep Learning for Medical Imaging, M.Sc. Nikolas Wilhelm</a:t>
            </a:r>
            <a:endParaRPr lang="de-DE" sz="1400" i="1" dirty="0">
              <a:latin typeface="+mj-lt"/>
            </a:endParaRPr>
          </a:p>
          <a:p>
            <a:endParaRPr lang="de-DE" dirty="0">
              <a:latin typeface="+mj-lt"/>
            </a:endParaRPr>
          </a:p>
          <a:p>
            <a:endParaRPr lang="de-DE" dirty="0">
              <a:latin typeface="+mj-lt"/>
            </a:endParaRPr>
          </a:p>
          <a:p>
            <a:r>
              <a:rPr lang="de-DE" dirty="0">
                <a:latin typeface="+mj-lt"/>
              </a:rPr>
              <a:t>Foliendownload auf </a:t>
            </a:r>
            <a:r>
              <a:rPr lang="de-DE" dirty="0" err="1">
                <a:latin typeface="+mj-lt"/>
              </a:rPr>
              <a:t>TUMonline</a:t>
            </a:r>
            <a:r>
              <a:rPr lang="de-DE" dirty="0">
                <a:latin typeface="+mj-lt"/>
              </a:rPr>
              <a:t> (nach Login!)</a:t>
            </a:r>
          </a:p>
          <a:p>
            <a:endParaRPr lang="de-DE" dirty="0">
              <a:latin typeface="+mj-lt"/>
            </a:endParaRPr>
          </a:p>
          <a:p>
            <a:endParaRPr lang="de-DE" dirty="0">
              <a:latin typeface="+mj-lt"/>
            </a:endParaRPr>
          </a:p>
          <a:p>
            <a:r>
              <a:rPr lang="de-DE" dirty="0">
                <a:latin typeface="+mj-lt"/>
              </a:rPr>
              <a:t>Fragen und Kontakt </a:t>
            </a:r>
            <a:br>
              <a:rPr lang="de-DE" dirty="0">
                <a:latin typeface="+mj-lt"/>
              </a:rPr>
            </a:br>
            <a:r>
              <a:rPr lang="de-DE" sz="1400" i="1" dirty="0">
                <a:latin typeface="+mj-lt"/>
                <a:sym typeface="Wingdings" pitchFamily="2" charset="2"/>
              </a:rPr>
              <a:t> </a:t>
            </a:r>
            <a:r>
              <a:rPr lang="de-DE" sz="1400" i="1" dirty="0" err="1">
                <a:latin typeface="+mj-lt"/>
                <a:sym typeface="Wingdings" pitchFamily="2" charset="2"/>
              </a:rPr>
              <a:t>M.Sc</a:t>
            </a:r>
            <a:r>
              <a:rPr lang="de-DE" sz="1400" i="1" dirty="0">
                <a:latin typeface="+mj-lt"/>
                <a:sym typeface="Wingdings" pitchFamily="2" charset="2"/>
              </a:rPr>
              <a:t>. Nikolas Wilhelm (nikolas.wilhelm@tum.de)</a:t>
            </a:r>
            <a:endParaRPr lang="de-DE" sz="1400" i="1" dirty="0">
              <a:latin typeface="+mj-lt"/>
            </a:endParaRPr>
          </a:p>
          <a:p>
            <a:pPr algn="ctr">
              <a:buNone/>
            </a:pPr>
            <a:endParaRPr lang="de-DE" sz="1400" i="1" dirty="0">
              <a:latin typeface="+mj-lt"/>
            </a:endParaRPr>
          </a:p>
          <a:p>
            <a:pPr>
              <a:buNone/>
            </a:pPr>
            <a:r>
              <a:rPr lang="de-DE" sz="1400" i="1" dirty="0">
                <a:solidFill>
                  <a:srgbClr val="E53418"/>
                </a:solidFill>
                <a:latin typeface="+mj-lt"/>
              </a:rPr>
              <a:t>         </a:t>
            </a:r>
          </a:p>
          <a:p>
            <a:pPr>
              <a:buNone/>
            </a:pPr>
            <a:r>
              <a:rPr lang="de-DE" sz="1400" i="1" dirty="0">
                <a:solidFill>
                  <a:srgbClr val="E53418"/>
                </a:solidFill>
                <a:latin typeface="+mj-lt"/>
              </a:rPr>
              <a:t>	</a:t>
            </a:r>
          </a:p>
          <a:p>
            <a:pPr>
              <a:buNone/>
            </a:pPr>
            <a:r>
              <a:rPr lang="de-DE" sz="1400" i="1" dirty="0">
                <a:solidFill>
                  <a:srgbClr val="E53418"/>
                </a:solidFill>
                <a:latin typeface="+mj-lt"/>
              </a:rPr>
              <a:t>	</a:t>
            </a:r>
            <a:endParaRPr lang="de-DE" sz="2000" dirty="0">
              <a:solidFill>
                <a:srgbClr val="E53418"/>
              </a:solidFill>
              <a:latin typeface="+mj-lt"/>
            </a:endParaRPr>
          </a:p>
        </p:txBody>
      </p:sp>
      <p:sp>
        <p:nvSpPr>
          <p:cNvPr id="2" name="Titel 1"/>
          <p:cNvSpPr>
            <a:spLocks noGrp="1"/>
          </p:cNvSpPr>
          <p:nvPr>
            <p:ph type="title"/>
          </p:nvPr>
        </p:nvSpPr>
        <p:spPr/>
        <p:txBody>
          <a:bodyPr/>
          <a:lstStyle/>
          <a:p>
            <a:r>
              <a:rPr lang="de-DE" dirty="0">
                <a:latin typeface="+mj-lt"/>
              </a:rPr>
              <a:t>Ausblick</a:t>
            </a:r>
          </a:p>
        </p:txBody>
      </p:sp>
      <p:sp>
        <p:nvSpPr>
          <p:cNvPr id="12" name="Datumsplatzhalter 6"/>
          <p:cNvSpPr>
            <a:spLocks noGrp="1"/>
          </p:cNvSpPr>
          <p:nvPr>
            <p:ph type="dt" sz="half" idx="10"/>
          </p:nvPr>
        </p:nvSpPr>
        <p:spPr>
          <a:xfrm>
            <a:off x="508000" y="6400800"/>
            <a:ext cx="1905000" cy="304800"/>
          </a:xfrm>
        </p:spPr>
        <p:txBody>
          <a:bodyPr/>
          <a:lstStyle/>
          <a:p>
            <a:pPr>
              <a:defRPr/>
            </a:pPr>
            <a:r>
              <a:rPr lang="de-DE">
                <a:latin typeface="+mj-lt"/>
              </a:rPr>
              <a:t>20.01.2020</a:t>
            </a:r>
            <a:endParaRPr lang="de-DE"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Einachsige Analyse biologischer Materialien durch</a:t>
            </a:r>
            <a:br>
              <a:rPr lang="de-DE" dirty="0"/>
            </a:br>
            <a:r>
              <a:rPr lang="de-DE" dirty="0"/>
              <a:t>Zug-Druck-Prüfsysteme</a:t>
            </a:r>
            <a:br>
              <a:rPr lang="de-DE" dirty="0"/>
            </a:br>
            <a:endParaRPr lang="de-DE" dirty="0"/>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15" name="Inhaltsplatzhalter 14"/>
          <p:cNvSpPr>
            <a:spLocks noGrp="1"/>
          </p:cNvSpPr>
          <p:nvPr>
            <p:ph idx="13"/>
          </p:nvPr>
        </p:nvSpPr>
        <p:spPr/>
        <p:txBody>
          <a:bodyPr/>
          <a:lstStyle/>
          <a:p>
            <a:r>
              <a:rPr lang="de-DE" dirty="0"/>
              <a:t>Motivation</a:t>
            </a:r>
          </a:p>
        </p:txBody>
      </p:sp>
      <p:grpSp>
        <p:nvGrpSpPr>
          <p:cNvPr id="8" name="Gruppieren 7"/>
          <p:cNvGrpSpPr/>
          <p:nvPr/>
        </p:nvGrpSpPr>
        <p:grpSpPr>
          <a:xfrm>
            <a:off x="426879" y="2521254"/>
            <a:ext cx="8198229" cy="2808389"/>
            <a:chOff x="945771" y="2564881"/>
            <a:chExt cx="8198229" cy="2808389"/>
          </a:xfrm>
        </p:grpSpPr>
        <p:pic>
          <p:nvPicPr>
            <p:cNvPr id="10" name="Picture 6" descr="D:\Bibliotheken\Diplomarbeit\Abbildungen\Pruefmaschinen\QuReGe.JPG"/>
            <p:cNvPicPr>
              <a:picLocks noChangeAspect="1" noChangeArrowheads="1"/>
            </p:cNvPicPr>
            <p:nvPr/>
          </p:nvPicPr>
          <p:blipFill>
            <a:blip r:embed="rId2" cstate="print">
              <a:lum bright="10000" contrast="12000"/>
            </a:blip>
            <a:srcRect r="18518"/>
            <a:stretch>
              <a:fillRect/>
            </a:stretch>
          </p:blipFill>
          <p:spPr bwMode="auto">
            <a:xfrm>
              <a:off x="3786078" y="2564881"/>
              <a:ext cx="1716236" cy="2808389"/>
            </a:xfrm>
            <a:prstGeom prst="rect">
              <a:avLst/>
            </a:prstGeom>
            <a:noFill/>
          </p:spPr>
        </p:pic>
        <p:pic>
          <p:nvPicPr>
            <p:cNvPr id="11" name="Picture 4" descr="D:\Bibliotheken\Diplomarbeit\Abbildungen\Pruefmaschinen\Zwick-HC10-auf-Betonsockel.jpg"/>
            <p:cNvPicPr>
              <a:picLocks noChangeAspect="1" noChangeArrowheads="1"/>
            </p:cNvPicPr>
            <p:nvPr/>
          </p:nvPicPr>
          <p:blipFill>
            <a:blip r:embed="rId3" cstate="print">
              <a:lum bright="17000" contrast="12000"/>
            </a:blip>
            <a:srcRect/>
            <a:stretch>
              <a:fillRect/>
            </a:stretch>
          </p:blipFill>
          <p:spPr bwMode="auto">
            <a:xfrm>
              <a:off x="5628667" y="2564881"/>
              <a:ext cx="1672745" cy="2808387"/>
            </a:xfrm>
            <a:prstGeom prst="rect">
              <a:avLst/>
            </a:prstGeom>
            <a:noFill/>
          </p:spPr>
        </p:pic>
        <p:pic>
          <p:nvPicPr>
            <p:cNvPr id="12" name="Picture 2" descr="D:\Bibliotheken\Diplomarbeit\Abbildungen\Pruefmaschinen\ZwickiTorsion.JPG"/>
            <p:cNvPicPr>
              <a:picLocks noChangeAspect="1" noChangeArrowheads="1"/>
            </p:cNvPicPr>
            <p:nvPr/>
          </p:nvPicPr>
          <p:blipFill>
            <a:blip r:embed="rId4" cstate="print">
              <a:lum bright="5000" contrast="5000"/>
            </a:blip>
            <a:srcRect l="9292" r="9226"/>
            <a:stretch>
              <a:fillRect/>
            </a:stretch>
          </p:blipFill>
          <p:spPr bwMode="auto">
            <a:xfrm>
              <a:off x="7427764" y="2564881"/>
              <a:ext cx="1716236" cy="2808387"/>
            </a:xfrm>
            <a:prstGeom prst="rect">
              <a:avLst/>
            </a:prstGeom>
            <a:noFill/>
          </p:spPr>
        </p:pic>
        <p:sp>
          <p:nvSpPr>
            <p:cNvPr id="13" name="Textfeld 7"/>
            <p:cNvSpPr txBox="1"/>
            <p:nvPr/>
          </p:nvSpPr>
          <p:spPr>
            <a:xfrm>
              <a:off x="945771" y="2564881"/>
              <a:ext cx="2713954" cy="1015663"/>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de-DE" dirty="0">
                  <a:latin typeface="+mn-lt"/>
                </a:rPr>
                <a:t>Uniaxiale Belastung von Proben, für Kraft-Weg-Kurven</a:t>
              </a:r>
            </a:p>
          </p:txBody>
        </p:sp>
      </p:grpSp>
      <p:sp>
        <p:nvSpPr>
          <p:cNvPr id="9" name="Textfeld 1"/>
          <p:cNvSpPr txBox="1"/>
          <p:nvPr/>
        </p:nvSpPr>
        <p:spPr>
          <a:xfrm>
            <a:off x="3285474" y="5325151"/>
            <a:ext cx="5357921"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Diverse uniaxiale Prüfsysteme im Labor für Biomechanik</a:t>
            </a:r>
          </a:p>
        </p:txBody>
      </p:sp>
    </p:spTree>
    <p:extLst>
      <p:ext uri="{BB962C8B-B14F-4D97-AF65-F5344CB8AC3E}">
        <p14:creationId xmlns:p14="http://schemas.microsoft.com/office/powerpoint/2010/main" val="162878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Mehrachsige Prüfmaschinen</a:t>
            </a:r>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7" name="Inhaltsplatzhalter 6"/>
          <p:cNvSpPr>
            <a:spLocks noGrp="1"/>
          </p:cNvSpPr>
          <p:nvPr>
            <p:ph idx="13"/>
          </p:nvPr>
        </p:nvSpPr>
        <p:spPr/>
        <p:txBody>
          <a:bodyPr/>
          <a:lstStyle/>
          <a:p>
            <a:r>
              <a:rPr lang="de-DE" dirty="0"/>
              <a:t>Motivation</a:t>
            </a:r>
          </a:p>
        </p:txBody>
      </p:sp>
      <p:pic>
        <p:nvPicPr>
          <p:cNvPr id="8" name="Grafik 7"/>
          <p:cNvPicPr>
            <a:picLocks noChangeAspect="1"/>
          </p:cNvPicPr>
          <p:nvPr/>
        </p:nvPicPr>
        <p:blipFill>
          <a:blip r:embed="rId2"/>
          <a:stretch>
            <a:fillRect/>
          </a:stretch>
        </p:blipFill>
        <p:spPr>
          <a:xfrm>
            <a:off x="3600445" y="2000680"/>
            <a:ext cx="2171903" cy="1654294"/>
          </a:xfrm>
          <a:prstGeom prst="rect">
            <a:avLst/>
          </a:prstGeom>
        </p:spPr>
      </p:pic>
      <p:pic>
        <p:nvPicPr>
          <p:cNvPr id="9" name="Grafik 8"/>
          <p:cNvPicPr>
            <a:picLocks noChangeAspect="1"/>
          </p:cNvPicPr>
          <p:nvPr/>
        </p:nvPicPr>
        <p:blipFill>
          <a:blip r:embed="rId3"/>
          <a:stretch>
            <a:fillRect/>
          </a:stretch>
        </p:blipFill>
        <p:spPr>
          <a:xfrm>
            <a:off x="6256676" y="2005513"/>
            <a:ext cx="2224159" cy="164946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676" y="4291050"/>
            <a:ext cx="2214530" cy="1660898"/>
          </a:xfrm>
          <a:prstGeom prst="rect">
            <a:avLst/>
          </a:prstGeom>
        </p:spPr>
      </p:pic>
      <p:sp>
        <p:nvSpPr>
          <p:cNvPr id="11" name="Textfeld 14"/>
          <p:cNvSpPr txBox="1"/>
          <p:nvPr/>
        </p:nvSpPr>
        <p:spPr>
          <a:xfrm>
            <a:off x="3313368" y="365497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Wirbelsäulentester (Kelly 2013)</a:t>
            </a:r>
          </a:p>
        </p:txBody>
      </p:sp>
      <p:sp>
        <p:nvSpPr>
          <p:cNvPr id="12" name="Textfeld 19"/>
          <p:cNvSpPr txBox="1"/>
          <p:nvPr/>
        </p:nvSpPr>
        <p:spPr>
          <a:xfrm>
            <a:off x="6153330" y="3680593"/>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Schultertester (</a:t>
            </a:r>
            <a:r>
              <a:rPr lang="de-DE" sz="1400" dirty="0" err="1">
                <a:latin typeface="+mn-lt"/>
              </a:rPr>
              <a:t>Elkinson</a:t>
            </a:r>
            <a:r>
              <a:rPr lang="de-DE" sz="1400" dirty="0">
                <a:latin typeface="+mn-lt"/>
              </a:rPr>
              <a:t> 2012)</a:t>
            </a:r>
          </a:p>
        </p:txBody>
      </p:sp>
      <p:sp>
        <p:nvSpPr>
          <p:cNvPr id="13" name="Textfeld 21"/>
          <p:cNvSpPr txBox="1"/>
          <p:nvPr/>
        </p:nvSpPr>
        <p:spPr>
          <a:xfrm>
            <a:off x="6102998" y="596069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Industrieroboter</a:t>
            </a:r>
          </a:p>
        </p:txBody>
      </p:sp>
      <p:sp>
        <p:nvSpPr>
          <p:cNvPr id="14" name="Textfeld 11"/>
          <p:cNvSpPr txBox="1"/>
          <p:nvPr/>
        </p:nvSpPr>
        <p:spPr>
          <a:xfrm>
            <a:off x="737706" y="4657964"/>
            <a:ext cx="2449783"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Universellere </a:t>
            </a:r>
            <a:r>
              <a:rPr lang="de-DE" dirty="0">
                <a:latin typeface="+mn-lt"/>
              </a:rPr>
              <a:t>Prüfsysteme</a:t>
            </a:r>
            <a:endParaRPr lang="de-DE" sz="2000" dirty="0">
              <a:latin typeface="+mn-lt"/>
            </a:endParaRPr>
          </a:p>
        </p:txBody>
      </p:sp>
      <p:sp>
        <p:nvSpPr>
          <p:cNvPr id="15" name="Textfeld 23"/>
          <p:cNvSpPr txBox="1"/>
          <p:nvPr/>
        </p:nvSpPr>
        <p:spPr>
          <a:xfrm>
            <a:off x="1047742" y="2512007"/>
            <a:ext cx="1987555"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Speziellere </a:t>
            </a:r>
          </a:p>
          <a:p>
            <a:pPr algn="ctr"/>
            <a:r>
              <a:rPr lang="de-DE" sz="2000" dirty="0">
                <a:latin typeface="+mn-lt"/>
              </a:rPr>
              <a:t>Prüfsysteme</a:t>
            </a:r>
          </a:p>
        </p:txBody>
      </p:sp>
      <p:sp>
        <p:nvSpPr>
          <p:cNvPr id="16" name="Textfeld 25"/>
          <p:cNvSpPr txBox="1"/>
          <p:nvPr/>
        </p:nvSpPr>
        <p:spPr>
          <a:xfrm>
            <a:off x="3432263" y="595625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n-lt"/>
              </a:rPr>
              <a:t>Hexapod</a:t>
            </a:r>
            <a:r>
              <a:rPr lang="de-DE" sz="1400" dirty="0">
                <a:latin typeface="+mn-lt"/>
              </a:rPr>
              <a:t> (</a:t>
            </a:r>
            <a:r>
              <a:rPr lang="de-DE" sz="1400" dirty="0" err="1">
                <a:latin typeface="+mn-lt"/>
              </a:rPr>
              <a:t>Goertzen</a:t>
            </a:r>
            <a:r>
              <a:rPr lang="de-DE" sz="1400" dirty="0">
                <a:latin typeface="+mn-lt"/>
              </a:rPr>
              <a:t> 2008)</a:t>
            </a:r>
          </a:p>
        </p:txBody>
      </p:sp>
      <p:cxnSp>
        <p:nvCxnSpPr>
          <p:cNvPr id="17" name="Gerader Verbinder 16"/>
          <p:cNvCxnSpPr/>
          <p:nvPr/>
        </p:nvCxnSpPr>
        <p:spPr>
          <a:xfrm>
            <a:off x="868040" y="4081042"/>
            <a:ext cx="7603166"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pic>
        <p:nvPicPr>
          <p:cNvPr id="18" name="Grafik 17"/>
          <p:cNvPicPr>
            <a:picLocks noChangeAspect="1"/>
          </p:cNvPicPr>
          <p:nvPr/>
        </p:nvPicPr>
        <p:blipFill>
          <a:blip r:embed="rId5"/>
          <a:stretch>
            <a:fillRect/>
          </a:stretch>
        </p:blipFill>
        <p:spPr>
          <a:xfrm>
            <a:off x="3606905" y="4291050"/>
            <a:ext cx="2219693" cy="1680595"/>
          </a:xfrm>
          <a:prstGeom prst="rect">
            <a:avLst/>
          </a:prstGeom>
        </p:spPr>
      </p:pic>
    </p:spTree>
    <p:extLst>
      <p:ext uri="{BB962C8B-B14F-4D97-AF65-F5344CB8AC3E}">
        <p14:creationId xmlns:p14="http://schemas.microsoft.com/office/powerpoint/2010/main" val="400119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a:t>Grundlagen</a:t>
            </a:r>
            <a:endParaRPr lang="de-DE" dirty="0"/>
          </a:p>
        </p:txBody>
      </p:sp>
      <p:sp>
        <p:nvSpPr>
          <p:cNvPr id="8" name="Untertitel 7"/>
          <p:cNvSpPr>
            <a:spLocks noGrp="1"/>
          </p:cNvSpPr>
          <p:nvPr>
            <p:ph type="subTitle" idx="1"/>
          </p:nvPr>
        </p:nvSpPr>
        <p:spPr/>
        <p:txBody>
          <a:bodyPr/>
          <a:lstStyle/>
          <a:p>
            <a:r>
              <a:rPr lang="de-DE"/>
              <a:t>Regelungstechnik</a:t>
            </a:r>
            <a:endParaRPr lang="de-DE" dirty="0"/>
          </a:p>
        </p:txBody>
      </p:sp>
    </p:spTree>
    <p:extLst>
      <p:ext uri="{BB962C8B-B14F-4D97-AF65-F5344CB8AC3E}">
        <p14:creationId xmlns:p14="http://schemas.microsoft.com/office/powerpoint/2010/main" val="240629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ctrTitle"/>
          </p:nvPr>
        </p:nvSpPr>
        <p:spPr/>
        <p:txBody>
          <a:bodyPr/>
          <a:lstStyle/>
          <a:p>
            <a:pPr algn="ctr"/>
            <a:r>
              <a:rPr lang="de-DE" dirty="0">
                <a:latin typeface="+mj-lt"/>
              </a:rPr>
              <a:t>Definition: Regelungstechnik</a:t>
            </a:r>
          </a:p>
        </p:txBody>
      </p:sp>
      <p:sp>
        <p:nvSpPr>
          <p:cNvPr id="5123" name="Inhaltsplatzhalter 2"/>
          <p:cNvSpPr>
            <a:spLocks noGrp="1"/>
          </p:cNvSpPr>
          <p:nvPr>
            <p:ph type="subTitle" idx="1"/>
          </p:nvPr>
        </p:nvSpPr>
        <p:spPr/>
        <p:txBody>
          <a:bodyPr anchor="ctr"/>
          <a:lstStyle/>
          <a:p>
            <a:pPr marL="0" indent="0" algn="ctr">
              <a:buNone/>
            </a:pPr>
            <a:r>
              <a:rPr lang="de-DE" sz="1600" i="1" dirty="0">
                <a:latin typeface="+mj-lt"/>
              </a:rPr>
              <a:t>Die Regelungstechnik befasst sich mit der Aufgabe, einen sich zeitlich verändernden Prozess von außen so zu beeinflussen, dass dieser Prozess in einer vorgegebenen Weise abläuft.</a:t>
            </a:r>
          </a:p>
          <a:p>
            <a:pPr marL="0" indent="0" algn="ctr">
              <a:buNone/>
            </a:pPr>
            <a:endParaRPr lang="de-DE" sz="1600" i="1" dirty="0">
              <a:latin typeface="+mj-lt"/>
            </a:endParaRPr>
          </a:p>
          <a:p>
            <a:pPr marL="0" indent="0" algn="ctr">
              <a:buNone/>
            </a:pPr>
            <a:r>
              <a:rPr lang="de-DE" sz="1600" i="1" dirty="0">
                <a:latin typeface="+mj-lt"/>
              </a:rPr>
              <a:t>Messen, Vergleichen, Stellen.</a:t>
            </a:r>
          </a:p>
          <a:p>
            <a:pPr marL="0" indent="0" algn="r">
              <a:buNone/>
            </a:pPr>
            <a:r>
              <a:rPr lang="de-DE" sz="1600" dirty="0">
                <a:solidFill>
                  <a:schemeClr val="tx1"/>
                </a:solidFill>
                <a:latin typeface="+mj-lt"/>
              </a:rPr>
              <a:t>Lunze 2010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mj-lt"/>
              </a:rPr>
              <a:t>Standardregelkreis</a:t>
            </a:r>
          </a:p>
        </p:txBody>
      </p:sp>
      <p:sp>
        <p:nvSpPr>
          <p:cNvPr id="18" name="Datumsplatzhalter 17"/>
          <p:cNvSpPr>
            <a:spLocks noGrp="1"/>
          </p:cNvSpPr>
          <p:nvPr>
            <p:ph type="dt" sz="half" idx="10"/>
          </p:nvPr>
        </p:nvSpPr>
        <p:spPr/>
        <p:txBody>
          <a:bodyPr/>
          <a:lstStyle/>
          <a:p>
            <a:pPr>
              <a:defRPr/>
            </a:pPr>
            <a:r>
              <a:rPr lang="de-DE">
                <a:latin typeface="+mj-lt"/>
              </a:rPr>
              <a:t>20.01.2020</a:t>
            </a:r>
            <a:endParaRPr lang="de-DE" dirty="0">
              <a:latin typeface="+mj-lt"/>
            </a:endParaRPr>
          </a:p>
        </p:txBody>
      </p:sp>
      <p:grpSp>
        <p:nvGrpSpPr>
          <p:cNvPr id="26" name="Gruppieren 25"/>
          <p:cNvGrpSpPr/>
          <p:nvPr/>
        </p:nvGrpSpPr>
        <p:grpSpPr>
          <a:xfrm>
            <a:off x="526454" y="2929383"/>
            <a:ext cx="8091092" cy="1558552"/>
            <a:chOff x="508000" y="2880797"/>
            <a:chExt cx="8091092" cy="1558552"/>
          </a:xfrm>
        </p:grpSpPr>
        <p:sp>
          <p:nvSpPr>
            <p:cNvPr id="45" name="Textfeld 44"/>
            <p:cNvSpPr txBox="1"/>
            <p:nvPr/>
          </p:nvSpPr>
          <p:spPr>
            <a:xfrm>
              <a:off x="508000" y="2880797"/>
              <a:ext cx="1641544" cy="307777"/>
            </a:xfrm>
            <a:prstGeom prst="rect">
              <a:avLst/>
            </a:prstGeom>
            <a:noFill/>
          </p:spPr>
          <p:txBody>
            <a:bodyPr wrap="square" rtlCol="0">
              <a:spAutoFit/>
            </a:bodyPr>
            <a:lstStyle/>
            <a:p>
              <a:pPr algn="l"/>
              <a:r>
                <a:rPr lang="de-DE" sz="1400" dirty="0">
                  <a:latin typeface="+mj-lt"/>
                </a:rPr>
                <a:t>Führungsgröße</a:t>
              </a:r>
            </a:p>
          </p:txBody>
        </p:sp>
        <p:sp>
          <p:nvSpPr>
            <p:cNvPr id="9" name="Rechteck 7"/>
            <p:cNvSpPr>
              <a:spLocks noChangeArrowheads="1"/>
            </p:cNvSpPr>
            <p:nvPr/>
          </p:nvSpPr>
          <p:spPr bwMode="auto">
            <a:xfrm>
              <a:off x="3539285" y="2942703"/>
              <a:ext cx="894566"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cxnSp>
          <p:nvCxnSpPr>
            <p:cNvPr id="11" name="Gerade Verbindung mit Pfeil 12"/>
            <p:cNvCxnSpPr>
              <a:cxnSpLocks noChangeShapeType="1"/>
              <a:endCxn id="28" idx="2"/>
            </p:cNvCxnSpPr>
            <p:nvPr/>
          </p:nvCxnSpPr>
          <p:spPr bwMode="auto">
            <a:xfrm>
              <a:off x="605481" y="3188574"/>
              <a:ext cx="1375353" cy="0"/>
            </a:xfrm>
            <a:prstGeom prst="straightConnector1">
              <a:avLst/>
            </a:prstGeom>
            <a:noFill/>
            <a:ln w="19050" algn="ctr">
              <a:solidFill>
                <a:schemeClr val="tx1"/>
              </a:solidFill>
              <a:round/>
              <a:headEnd type="none" w="med" len="med"/>
              <a:tailEnd type="triangle" w="med" len="med"/>
            </a:ln>
          </p:spPr>
        </p:cxnSp>
        <p:cxnSp>
          <p:nvCxnSpPr>
            <p:cNvPr id="12" name="Gerade Verbindung mit Pfeil 19"/>
            <p:cNvCxnSpPr>
              <a:cxnSpLocks noChangeShapeType="1"/>
              <a:stCxn id="28" idx="6"/>
              <a:endCxn id="9" idx="1"/>
            </p:cNvCxnSpPr>
            <p:nvPr/>
          </p:nvCxnSpPr>
          <p:spPr bwMode="auto">
            <a:xfrm>
              <a:off x="2149544" y="3188574"/>
              <a:ext cx="1389741" cy="0"/>
            </a:xfrm>
            <a:prstGeom prst="straightConnector1">
              <a:avLst/>
            </a:prstGeom>
            <a:noFill/>
            <a:ln w="19050" algn="ctr">
              <a:solidFill>
                <a:schemeClr val="tx1"/>
              </a:solidFill>
              <a:round/>
              <a:headEnd type="none" w="med" len="med"/>
              <a:tailEnd type="triangle" w="med" len="med"/>
            </a:ln>
          </p:spPr>
        </p:cxnSp>
        <p:cxnSp>
          <p:nvCxnSpPr>
            <p:cNvPr id="13" name="Gerade Verbindung mit Pfeil 23"/>
            <p:cNvCxnSpPr>
              <a:cxnSpLocks noChangeShapeType="1"/>
              <a:stCxn id="9" idx="3"/>
              <a:endCxn id="16" idx="1"/>
            </p:cNvCxnSpPr>
            <p:nvPr/>
          </p:nvCxnSpPr>
          <p:spPr bwMode="auto">
            <a:xfrm>
              <a:off x="4433851" y="3188574"/>
              <a:ext cx="1101130" cy="0"/>
            </a:xfrm>
            <a:prstGeom prst="straightConnector1">
              <a:avLst/>
            </a:prstGeom>
            <a:noFill/>
            <a:ln w="19050" algn="ctr">
              <a:solidFill>
                <a:schemeClr val="tx1"/>
              </a:solidFill>
              <a:round/>
              <a:headEnd type="none" w="med" len="med"/>
              <a:tailEnd type="triangle" w="med" len="med"/>
            </a:ln>
          </p:spPr>
        </p:cxnSp>
        <p:sp>
          <p:nvSpPr>
            <p:cNvPr id="16" name="Rechteck 15"/>
            <p:cNvSpPr>
              <a:spLocks noChangeArrowheads="1"/>
            </p:cNvSpPr>
            <p:nvPr/>
          </p:nvSpPr>
          <p:spPr bwMode="auto">
            <a:xfrm>
              <a:off x="5534981" y="294270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Regelstrecke</a:t>
              </a:r>
            </a:p>
          </p:txBody>
        </p:sp>
        <p:sp>
          <p:nvSpPr>
            <p:cNvPr id="28" name="Ellipse 14"/>
            <p:cNvSpPr>
              <a:spLocks noChangeArrowheads="1"/>
            </p:cNvSpPr>
            <p:nvPr/>
          </p:nvSpPr>
          <p:spPr bwMode="auto">
            <a:xfrm>
              <a:off x="1980834" y="310393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1" name="Form 30"/>
            <p:cNvCxnSpPr>
              <a:cxnSpLocks noChangeShapeType="1"/>
              <a:stCxn id="40" idx="1"/>
              <a:endCxn id="28" idx="4"/>
            </p:cNvCxnSpPr>
            <p:nvPr/>
          </p:nvCxnSpPr>
          <p:spPr bwMode="auto">
            <a:xfrm rot="10800000">
              <a:off x="2065190" y="3273214"/>
              <a:ext cx="2405569" cy="920265"/>
            </a:xfrm>
            <a:prstGeom prst="bentConnector2">
              <a:avLst/>
            </a:prstGeom>
            <a:noFill/>
            <a:ln w="19050" algn="ctr">
              <a:solidFill>
                <a:schemeClr val="tx1"/>
              </a:solidFill>
              <a:round/>
              <a:headEnd type="none" w="med" len="med"/>
              <a:tailEnd type="triangle" w="med" len="med"/>
            </a:ln>
          </p:spPr>
        </p:cxnSp>
        <p:cxnSp>
          <p:nvCxnSpPr>
            <p:cNvPr id="39" name="Form 57"/>
            <p:cNvCxnSpPr>
              <a:cxnSpLocks noChangeShapeType="1"/>
              <a:stCxn id="16" idx="3"/>
              <a:endCxn id="40" idx="3"/>
            </p:cNvCxnSpPr>
            <p:nvPr/>
          </p:nvCxnSpPr>
          <p:spPr bwMode="auto">
            <a:xfrm flipH="1">
              <a:off x="5498073" y="3188574"/>
              <a:ext cx="1567297" cy="1004904"/>
            </a:xfrm>
            <a:prstGeom prst="bentConnector3">
              <a:avLst>
                <a:gd name="adj1" fmla="val -14586"/>
              </a:avLst>
            </a:prstGeom>
            <a:noFill/>
            <a:ln w="19050" algn="ctr">
              <a:solidFill>
                <a:schemeClr val="tx1"/>
              </a:solidFill>
              <a:round/>
              <a:headEnd type="none" w="med" len="med"/>
              <a:tailEnd type="triangle" w="med" len="med"/>
            </a:ln>
          </p:spPr>
        </p:cxnSp>
        <p:sp>
          <p:nvSpPr>
            <p:cNvPr id="40" name="Rechteck 82"/>
            <p:cNvSpPr>
              <a:spLocks noChangeArrowheads="1"/>
            </p:cNvSpPr>
            <p:nvPr/>
          </p:nvSpPr>
          <p:spPr bwMode="auto">
            <a:xfrm>
              <a:off x="4470758" y="3947607"/>
              <a:ext cx="1027315"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sym typeface="Wingdings" pitchFamily="2" charset="2"/>
                </a:rPr>
                <a:t>Sensor</a:t>
              </a:r>
              <a:endParaRPr lang="de-DE" sz="1600" dirty="0">
                <a:solidFill>
                  <a:schemeClr val="lt1"/>
                </a:solidFill>
                <a:latin typeface="+mj-lt"/>
              </a:endParaRPr>
            </a:p>
          </p:txBody>
        </p:sp>
        <p:sp>
          <p:nvSpPr>
            <p:cNvPr id="44" name="Textfeld 15"/>
            <p:cNvSpPr txBox="1">
              <a:spLocks noChangeArrowheads="1"/>
            </p:cNvSpPr>
            <p:nvPr/>
          </p:nvSpPr>
          <p:spPr bwMode="auto">
            <a:xfrm>
              <a:off x="1805438" y="3235755"/>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49" name="Textfeld 48"/>
            <p:cNvSpPr txBox="1"/>
            <p:nvPr/>
          </p:nvSpPr>
          <p:spPr>
            <a:xfrm>
              <a:off x="6801362" y="2895241"/>
              <a:ext cx="1797730" cy="307777"/>
            </a:xfrm>
            <a:prstGeom prst="rect">
              <a:avLst/>
            </a:prstGeom>
            <a:noFill/>
          </p:spPr>
          <p:txBody>
            <a:bodyPr wrap="square" rtlCol="0">
              <a:spAutoFit/>
            </a:bodyPr>
            <a:lstStyle/>
            <a:p>
              <a:pPr algn="ctr"/>
              <a:r>
                <a:rPr lang="de-DE" sz="1400" dirty="0">
                  <a:latin typeface="+mj-lt"/>
                </a:rPr>
                <a:t>Regelgröße</a:t>
              </a:r>
            </a:p>
          </p:txBody>
        </p:sp>
        <p:sp>
          <p:nvSpPr>
            <p:cNvPr id="65" name="Textfeld 64"/>
            <p:cNvSpPr txBox="1"/>
            <p:nvPr/>
          </p:nvSpPr>
          <p:spPr>
            <a:xfrm>
              <a:off x="1943926" y="2895241"/>
              <a:ext cx="1687373" cy="307777"/>
            </a:xfrm>
            <a:prstGeom prst="rect">
              <a:avLst/>
            </a:prstGeom>
            <a:noFill/>
          </p:spPr>
          <p:txBody>
            <a:bodyPr wrap="square" rtlCol="0">
              <a:spAutoFit/>
            </a:bodyPr>
            <a:lstStyle/>
            <a:p>
              <a:pPr algn="ctr"/>
              <a:r>
                <a:rPr lang="de-DE" sz="1400" dirty="0">
                  <a:latin typeface="+mj-lt"/>
                </a:rPr>
                <a:t>Regeldifferenz</a:t>
              </a:r>
            </a:p>
          </p:txBody>
        </p:sp>
        <p:sp>
          <p:nvSpPr>
            <p:cNvPr id="66" name="Textfeld 65"/>
            <p:cNvSpPr txBox="1"/>
            <p:nvPr/>
          </p:nvSpPr>
          <p:spPr>
            <a:xfrm>
              <a:off x="4200548" y="2895241"/>
              <a:ext cx="1297525" cy="307777"/>
            </a:xfrm>
            <a:prstGeom prst="rect">
              <a:avLst/>
            </a:prstGeom>
            <a:noFill/>
          </p:spPr>
          <p:txBody>
            <a:bodyPr wrap="square" rtlCol="0">
              <a:spAutoFit/>
            </a:bodyPr>
            <a:lstStyle/>
            <a:p>
              <a:r>
                <a:rPr lang="de-DE" sz="1400" dirty="0">
                  <a:latin typeface="+mj-lt"/>
                </a:rPr>
                <a:t>Stellgröße</a:t>
              </a:r>
            </a:p>
          </p:txBody>
        </p:sp>
        <p:cxnSp>
          <p:nvCxnSpPr>
            <p:cNvPr id="4" name="Gerade Verbindung mit Pfeil 3"/>
            <p:cNvCxnSpPr/>
            <p:nvPr/>
          </p:nvCxnSpPr>
          <p:spPr bwMode="auto">
            <a:xfrm>
              <a:off x="7115907" y="3188574"/>
              <a:ext cx="130912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0" name="Textfeld 29"/>
            <p:cNvSpPr txBox="1"/>
            <p:nvPr/>
          </p:nvSpPr>
          <p:spPr>
            <a:xfrm>
              <a:off x="2191625" y="3881509"/>
              <a:ext cx="2326582" cy="307777"/>
            </a:xfrm>
            <a:prstGeom prst="rect">
              <a:avLst/>
            </a:prstGeom>
            <a:noFill/>
          </p:spPr>
          <p:txBody>
            <a:bodyPr wrap="square" rtlCol="0">
              <a:spAutoFit/>
            </a:bodyPr>
            <a:lstStyle/>
            <a:p>
              <a:pPr algn="ctr"/>
              <a:r>
                <a:rPr lang="de-DE" sz="1400" dirty="0">
                  <a:latin typeface="+mj-lt"/>
                </a:rPr>
                <a:t>Rückführungsgröße</a:t>
              </a:r>
            </a:p>
          </p:txBody>
        </p:sp>
      </p:grpSp>
      <p:sp>
        <p:nvSpPr>
          <p:cNvPr id="89" name="Textfeld 88"/>
          <p:cNvSpPr txBox="1"/>
          <p:nvPr/>
        </p:nvSpPr>
        <p:spPr>
          <a:xfrm>
            <a:off x="6446665" y="5893319"/>
            <a:ext cx="1811580" cy="261610"/>
          </a:xfrm>
          <a:prstGeom prst="rect">
            <a:avLst/>
          </a:prstGeom>
          <a:noFill/>
        </p:spPr>
        <p:txBody>
          <a:bodyPr wrap="square" rtlCol="0">
            <a:spAutoFit/>
          </a:bodyPr>
          <a:lstStyle/>
          <a:p>
            <a:pPr algn="ctr"/>
            <a:r>
              <a:rPr lang="de-DE" sz="1100" dirty="0">
                <a:latin typeface="+mj-lt"/>
              </a:rPr>
              <a:t>Quelle: </a:t>
            </a:r>
            <a:r>
              <a:rPr lang="de-DE" sz="1100" dirty="0" err="1">
                <a:latin typeface="+mj-lt"/>
              </a:rPr>
              <a:t>Tieste</a:t>
            </a:r>
            <a:r>
              <a:rPr lang="de-DE" sz="1100" dirty="0">
                <a:latin typeface="+mj-lt"/>
              </a:rPr>
              <a:t> 2012</a:t>
            </a:r>
          </a:p>
        </p:txBody>
      </p:sp>
      <p:sp>
        <p:nvSpPr>
          <p:cNvPr id="2" name="Inhaltsplatzhalter 1"/>
          <p:cNvSpPr>
            <a:spLocks noGrp="1"/>
          </p:cNvSpPr>
          <p:nvPr>
            <p:ph idx="13"/>
          </p:nvPr>
        </p:nvSpPr>
        <p:spPr/>
        <p:txBody>
          <a:bodyPr/>
          <a:lstStyle/>
          <a:p>
            <a:r>
              <a:rPr lang="de-DE" dirty="0">
                <a:latin typeface="+mj-lt"/>
              </a:rPr>
              <a:t>Grundlagen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Standardregelkreis in der Biomechanik</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0" name="Inhaltsplatzhalter 39"/>
          <p:cNvSpPr>
            <a:spLocks noGrp="1"/>
          </p:cNvSpPr>
          <p:nvPr>
            <p:ph idx="13"/>
          </p:nvPr>
        </p:nvSpPr>
        <p:spPr/>
        <p:txBody>
          <a:bodyPr/>
          <a:lstStyle/>
          <a:p>
            <a:r>
              <a:rPr lang="de-DE" dirty="0">
                <a:latin typeface="+mj-lt"/>
              </a:rPr>
              <a:t>Grundlagen</a:t>
            </a:r>
          </a:p>
        </p:txBody>
      </p:sp>
      <p:grpSp>
        <p:nvGrpSpPr>
          <p:cNvPr id="7" name="Gruppieren 6"/>
          <p:cNvGrpSpPr/>
          <p:nvPr/>
        </p:nvGrpSpPr>
        <p:grpSpPr>
          <a:xfrm>
            <a:off x="2002294" y="2848715"/>
            <a:ext cx="435341" cy="388013"/>
            <a:chOff x="1988212" y="2631551"/>
            <a:chExt cx="435341" cy="388013"/>
          </a:xfrm>
        </p:grpSpPr>
        <p:sp>
          <p:nvSpPr>
            <p:cNvPr id="8" name="Ellipse 7"/>
            <p:cNvSpPr>
              <a:spLocks noChangeArrowheads="1"/>
            </p:cNvSpPr>
            <p:nvPr/>
          </p:nvSpPr>
          <p:spPr bwMode="auto">
            <a:xfrm>
              <a:off x="2217715" y="2631551"/>
              <a:ext cx="205838" cy="206531"/>
            </a:xfrm>
            <a:prstGeom prst="ellipse">
              <a:avLst/>
            </a:prstGeom>
            <a:noFill/>
            <a:ln w="19050" algn="ctr">
              <a:solidFill>
                <a:schemeClr val="tx1"/>
              </a:solidFill>
              <a:round/>
              <a:headEnd/>
              <a:tailEnd/>
            </a:ln>
          </p:spPr>
          <p:txBody>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de-DE" sz="1800">
                <a:latin typeface="+mj-lt"/>
              </a:endParaRPr>
            </a:p>
          </p:txBody>
        </p:sp>
        <p:sp>
          <p:nvSpPr>
            <p:cNvPr id="9" name="Textfeld 15"/>
            <p:cNvSpPr txBox="1">
              <a:spLocks noChangeArrowheads="1"/>
            </p:cNvSpPr>
            <p:nvPr/>
          </p:nvSpPr>
          <p:spPr bwMode="auto">
            <a:xfrm>
              <a:off x="1988212" y="2650232"/>
              <a:ext cx="325072" cy="369332"/>
            </a:xfrm>
            <a:prstGeom prst="rect">
              <a:avLst/>
            </a:prstGeom>
            <a:noFill/>
            <a:ln w="9525">
              <a:noFill/>
              <a:miter lim="800000"/>
              <a:headEnd/>
              <a:tailEnd/>
            </a:ln>
          </p:spPr>
          <p:txBody>
            <a:bodyPr wrap="square">
              <a:spAutoFit/>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r>
                <a:rPr lang="de-DE" sz="1800" dirty="0">
                  <a:latin typeface="+mj-lt"/>
                </a:rPr>
                <a:t>-  </a:t>
              </a:r>
            </a:p>
          </p:txBody>
        </p:sp>
      </p:grpSp>
      <p:cxnSp>
        <p:nvCxnSpPr>
          <p:cNvPr id="10" name="Gerade Verbindung mit Pfeil 9"/>
          <p:cNvCxnSpPr>
            <a:cxnSpLocks noChangeShapeType="1"/>
            <a:stCxn id="29" idx="3"/>
            <a:endCxn id="8" idx="2"/>
          </p:cNvCxnSpPr>
          <p:nvPr/>
        </p:nvCxnSpPr>
        <p:spPr bwMode="auto">
          <a:xfrm flipV="1">
            <a:off x="1863564" y="2951981"/>
            <a:ext cx="368233" cy="1876"/>
          </a:xfrm>
          <a:prstGeom prst="straightConnector1">
            <a:avLst/>
          </a:prstGeom>
          <a:noFill/>
          <a:ln w="19050" algn="ctr">
            <a:solidFill>
              <a:schemeClr val="tx1"/>
            </a:solidFill>
            <a:round/>
            <a:headEnd type="none" w="med" len="med"/>
            <a:tailEnd type="triangle" w="med" len="med"/>
          </a:ln>
        </p:spPr>
      </p:cxnSp>
      <p:cxnSp>
        <p:nvCxnSpPr>
          <p:cNvPr id="11" name="Gerade Verbindung mit Pfeil 10"/>
          <p:cNvCxnSpPr>
            <a:cxnSpLocks noChangeShapeType="1"/>
            <a:stCxn id="8" idx="6"/>
            <a:endCxn id="24" idx="1"/>
          </p:cNvCxnSpPr>
          <p:nvPr/>
        </p:nvCxnSpPr>
        <p:spPr bwMode="auto">
          <a:xfrm>
            <a:off x="2437635" y="2951981"/>
            <a:ext cx="385126" cy="0"/>
          </a:xfrm>
          <a:prstGeom prst="straightConnector1">
            <a:avLst/>
          </a:prstGeom>
          <a:noFill/>
          <a:ln w="19050" algn="ctr">
            <a:solidFill>
              <a:schemeClr val="tx1"/>
            </a:solidFill>
            <a:round/>
            <a:headEnd type="none" w="med" len="med"/>
            <a:tailEnd type="triangle" w="med" len="med"/>
          </a:ln>
        </p:spPr>
      </p:cxnSp>
      <p:cxnSp>
        <p:nvCxnSpPr>
          <p:cNvPr id="12" name="Gerade Verbindung mit Pfeil 11"/>
          <p:cNvCxnSpPr>
            <a:cxnSpLocks noChangeShapeType="1"/>
            <a:stCxn id="24" idx="3"/>
            <a:endCxn id="16" idx="1"/>
          </p:cNvCxnSpPr>
          <p:nvPr/>
        </p:nvCxnSpPr>
        <p:spPr bwMode="auto">
          <a:xfrm>
            <a:off x="5721199" y="2951981"/>
            <a:ext cx="476525" cy="3782"/>
          </a:xfrm>
          <a:prstGeom prst="straightConnector1">
            <a:avLst/>
          </a:prstGeom>
          <a:noFill/>
          <a:ln w="19050" algn="ctr">
            <a:solidFill>
              <a:schemeClr val="tx1"/>
            </a:solidFill>
            <a:round/>
            <a:headEnd type="none" w="med" len="med"/>
            <a:tailEnd type="triangle" w="med" len="med"/>
          </a:ln>
        </p:spPr>
      </p:cxnSp>
      <p:cxnSp>
        <p:nvCxnSpPr>
          <p:cNvPr id="13" name="Form 30"/>
          <p:cNvCxnSpPr>
            <a:cxnSpLocks noChangeShapeType="1"/>
            <a:stCxn id="23" idx="1"/>
            <a:endCxn id="8" idx="4"/>
          </p:cNvCxnSpPr>
          <p:nvPr/>
        </p:nvCxnSpPr>
        <p:spPr bwMode="auto">
          <a:xfrm rot="10800000">
            <a:off x="2334717" y="3055247"/>
            <a:ext cx="3863007" cy="2176821"/>
          </a:xfrm>
          <a:prstGeom prst="bentConnector2">
            <a:avLst/>
          </a:prstGeom>
          <a:noFill/>
          <a:ln w="19050" algn="ctr">
            <a:solidFill>
              <a:schemeClr val="tx1"/>
            </a:solidFill>
            <a:round/>
            <a:headEnd type="none" w="med" len="med"/>
            <a:tailEnd type="triangle" w="med" len="med"/>
          </a:ln>
        </p:spPr>
      </p:cxnSp>
      <p:cxnSp>
        <p:nvCxnSpPr>
          <p:cNvPr id="14" name="Form 57"/>
          <p:cNvCxnSpPr>
            <a:cxnSpLocks noChangeShapeType="1"/>
            <a:stCxn id="16" idx="3"/>
            <a:endCxn id="23" idx="3"/>
          </p:cNvCxnSpPr>
          <p:nvPr/>
        </p:nvCxnSpPr>
        <p:spPr bwMode="auto">
          <a:xfrm>
            <a:off x="8186312" y="2955763"/>
            <a:ext cx="12700" cy="2276304"/>
          </a:xfrm>
          <a:prstGeom prst="bentConnector3">
            <a:avLst>
              <a:gd name="adj1" fmla="val 1800000"/>
            </a:avLst>
          </a:prstGeom>
          <a:noFill/>
          <a:ln w="19050" algn="ctr">
            <a:solidFill>
              <a:schemeClr val="tx1"/>
            </a:solidFill>
            <a:round/>
            <a:headEnd type="none" w="med" len="med"/>
            <a:tailEnd type="triangle" w="med" len="med"/>
          </a:ln>
        </p:spPr>
      </p:cxnSp>
      <p:cxnSp>
        <p:nvCxnSpPr>
          <p:cNvPr id="15" name="Gerade Verbindung mit Pfeil 14"/>
          <p:cNvCxnSpPr>
            <a:stCxn id="16" idx="3"/>
          </p:cNvCxnSpPr>
          <p:nvPr/>
        </p:nvCxnSpPr>
        <p:spPr bwMode="auto">
          <a:xfrm flipV="1">
            <a:off x="8186312" y="2951981"/>
            <a:ext cx="521894" cy="378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Rechteck 15"/>
          <p:cNvSpPr>
            <a:spLocks noChangeArrowheads="1"/>
          </p:cNvSpPr>
          <p:nvPr/>
        </p:nvSpPr>
        <p:spPr bwMode="auto">
          <a:xfrm>
            <a:off x="6197724" y="2018343"/>
            <a:ext cx="1988588" cy="18748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Regelstrecke</a:t>
            </a:r>
          </a:p>
        </p:txBody>
      </p:sp>
      <p:grpSp>
        <p:nvGrpSpPr>
          <p:cNvPr id="17" name="Gruppieren 16"/>
          <p:cNvGrpSpPr/>
          <p:nvPr/>
        </p:nvGrpSpPr>
        <p:grpSpPr>
          <a:xfrm>
            <a:off x="6312969" y="2331851"/>
            <a:ext cx="821087" cy="1481671"/>
            <a:chOff x="4860032" y="2451385"/>
            <a:chExt cx="821087" cy="1481671"/>
          </a:xfrm>
        </p:grpSpPr>
        <p:sp>
          <p:nvSpPr>
            <p:cNvPr id="18" name="Rechteck 17"/>
            <p:cNvSpPr>
              <a:spLocks noChangeArrowheads="1"/>
            </p:cNvSpPr>
            <p:nvPr/>
          </p:nvSpPr>
          <p:spPr bwMode="auto">
            <a:xfrm>
              <a:off x="4860032" y="2451385"/>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Roboter</a:t>
              </a:r>
            </a:p>
          </p:txBody>
        </p:sp>
        <p:pic>
          <p:nvPicPr>
            <p:cNvPr id="19" name="Grafik 18"/>
            <p:cNvPicPr>
              <a:picLocks noChangeAspect="1"/>
            </p:cNvPicPr>
            <p:nvPr/>
          </p:nvPicPr>
          <p:blipFill>
            <a:blip r:embed="rId3"/>
            <a:stretch>
              <a:fillRect/>
            </a:stretch>
          </p:blipFill>
          <p:spPr>
            <a:xfrm>
              <a:off x="4973498" y="2526224"/>
              <a:ext cx="622296" cy="1170065"/>
            </a:xfrm>
            <a:prstGeom prst="rect">
              <a:avLst/>
            </a:prstGeom>
          </p:spPr>
        </p:pic>
      </p:grpSp>
      <p:grpSp>
        <p:nvGrpSpPr>
          <p:cNvPr id="20" name="Gruppieren 19"/>
          <p:cNvGrpSpPr/>
          <p:nvPr/>
        </p:nvGrpSpPr>
        <p:grpSpPr>
          <a:xfrm>
            <a:off x="7249302" y="2331851"/>
            <a:ext cx="821087" cy="1481671"/>
            <a:chOff x="6043360" y="2450332"/>
            <a:chExt cx="821087" cy="1481671"/>
          </a:xfrm>
        </p:grpSpPr>
        <p:sp>
          <p:nvSpPr>
            <p:cNvPr id="21" name="Rechteck 20"/>
            <p:cNvSpPr>
              <a:spLocks noChangeArrowheads="1"/>
            </p:cNvSpPr>
            <p:nvPr/>
          </p:nvSpPr>
          <p:spPr bwMode="auto">
            <a:xfrm>
              <a:off x="6043360" y="2450332"/>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p:txBody>
        </p:sp>
        <p:pic>
          <p:nvPicPr>
            <p:cNvPr id="22" name="Grafik 21"/>
            <p:cNvPicPr>
              <a:picLocks noChangeAspect="1"/>
            </p:cNvPicPr>
            <p:nvPr/>
          </p:nvPicPr>
          <p:blipFill>
            <a:blip r:embed="rId4"/>
            <a:stretch>
              <a:fillRect/>
            </a:stretch>
          </p:blipFill>
          <p:spPr>
            <a:xfrm>
              <a:off x="6239572" y="2523155"/>
              <a:ext cx="404273" cy="1121482"/>
            </a:xfrm>
            <a:prstGeom prst="rect">
              <a:avLst/>
            </a:prstGeom>
          </p:spPr>
        </p:pic>
      </p:grpSp>
      <p:sp>
        <p:nvSpPr>
          <p:cNvPr id="23" name="Rechteck 22"/>
          <p:cNvSpPr>
            <a:spLocks noChangeArrowheads="1"/>
          </p:cNvSpPr>
          <p:nvPr/>
        </p:nvSpPr>
        <p:spPr bwMode="auto">
          <a:xfrm>
            <a:off x="6197723" y="4249792"/>
            <a:ext cx="1988589" cy="196455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sym typeface="Wingdings" pitchFamily="2" charset="2"/>
              </a:rPr>
              <a:t>Sensoren</a:t>
            </a:r>
            <a:endParaRPr lang="de-DE" sz="1400" dirty="0">
              <a:latin typeface="+mj-lt"/>
            </a:endParaRPr>
          </a:p>
        </p:txBody>
      </p:sp>
      <p:sp>
        <p:nvSpPr>
          <p:cNvPr id="24" name="Rechteck 23"/>
          <p:cNvSpPr>
            <a:spLocks noChangeArrowheads="1"/>
          </p:cNvSpPr>
          <p:nvPr/>
        </p:nvSpPr>
        <p:spPr bwMode="auto">
          <a:xfrm>
            <a:off x="2822761" y="2278944"/>
            <a:ext cx="2898438" cy="134607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Regler</a:t>
            </a:r>
          </a:p>
        </p:txBody>
      </p:sp>
      <p:sp>
        <p:nvSpPr>
          <p:cNvPr id="25" name="Rechteck 24"/>
          <p:cNvSpPr>
            <a:spLocks noChangeArrowheads="1"/>
          </p:cNvSpPr>
          <p:nvPr/>
        </p:nvSpPr>
        <p:spPr bwMode="auto">
          <a:xfrm>
            <a:off x="2903331" y="3045784"/>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Joint Control</a:t>
            </a:r>
          </a:p>
        </p:txBody>
      </p:sp>
      <p:sp>
        <p:nvSpPr>
          <p:cNvPr id="26" name="Rechteck 25"/>
          <p:cNvSpPr>
            <a:spLocks noChangeArrowheads="1"/>
          </p:cNvSpPr>
          <p:nvPr/>
        </p:nvSpPr>
        <p:spPr bwMode="auto">
          <a:xfrm>
            <a:off x="3778300" y="2605250"/>
            <a:ext cx="1792375" cy="928722"/>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Parallel Control</a:t>
            </a:r>
          </a:p>
        </p:txBody>
      </p:sp>
      <p:sp>
        <p:nvSpPr>
          <p:cNvPr id="27" name="Rechteck 26"/>
          <p:cNvSpPr>
            <a:spLocks noChangeArrowheads="1"/>
          </p:cNvSpPr>
          <p:nvPr/>
        </p:nvSpPr>
        <p:spPr bwMode="auto">
          <a:xfrm>
            <a:off x="3850813" y="2711788"/>
            <a:ext cx="807280"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Position Control</a:t>
            </a:r>
          </a:p>
        </p:txBody>
      </p:sp>
      <p:sp>
        <p:nvSpPr>
          <p:cNvPr id="28" name="Rechteck 27"/>
          <p:cNvSpPr>
            <a:spLocks noChangeArrowheads="1"/>
          </p:cNvSpPr>
          <p:nvPr/>
        </p:nvSpPr>
        <p:spPr bwMode="auto">
          <a:xfrm>
            <a:off x="4728862" y="2711305"/>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Load Control</a:t>
            </a:r>
          </a:p>
        </p:txBody>
      </p:sp>
      <p:sp>
        <p:nvSpPr>
          <p:cNvPr id="29" name="Rechteck 28"/>
          <p:cNvSpPr>
            <a:spLocks noChangeArrowheads="1"/>
          </p:cNvSpPr>
          <p:nvPr/>
        </p:nvSpPr>
        <p:spPr bwMode="auto">
          <a:xfrm>
            <a:off x="508000" y="2698687"/>
            <a:ext cx="1355564" cy="5103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Bahnplanung</a:t>
            </a:r>
          </a:p>
        </p:txBody>
      </p:sp>
      <p:grpSp>
        <p:nvGrpSpPr>
          <p:cNvPr id="30" name="Gruppieren 29"/>
          <p:cNvGrpSpPr/>
          <p:nvPr/>
        </p:nvGrpSpPr>
        <p:grpSpPr>
          <a:xfrm>
            <a:off x="6300399" y="4553904"/>
            <a:ext cx="846225" cy="1481671"/>
            <a:chOff x="5423775" y="4371587"/>
            <a:chExt cx="846225" cy="1481671"/>
          </a:xfrm>
        </p:grpSpPr>
        <p:sp>
          <p:nvSpPr>
            <p:cNvPr id="31" name="Rechteck 30"/>
            <p:cNvSpPr>
              <a:spLocks noChangeArrowheads="1"/>
            </p:cNvSpPr>
            <p:nvPr/>
          </p:nvSpPr>
          <p:spPr bwMode="auto">
            <a:xfrm>
              <a:off x="5423775" y="4371587"/>
              <a:ext cx="846225"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a:p>
              <a:pPr algn="ctr"/>
              <a:r>
                <a:rPr lang="de-DE" sz="1100" dirty="0">
                  <a:ln w="0"/>
                  <a:solidFill>
                    <a:schemeClr val="tx1"/>
                  </a:solidFill>
                  <a:latin typeface="+mj-lt"/>
                </a:rPr>
                <a:t>Encoder</a:t>
              </a: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087" y="4587887"/>
              <a:ext cx="632020" cy="634092"/>
            </a:xfrm>
            <a:prstGeom prst="rect">
              <a:avLst/>
            </a:prstGeom>
          </p:spPr>
        </p:pic>
      </p:grpSp>
      <p:grpSp>
        <p:nvGrpSpPr>
          <p:cNvPr id="33" name="Gruppieren 32"/>
          <p:cNvGrpSpPr/>
          <p:nvPr/>
        </p:nvGrpSpPr>
        <p:grpSpPr>
          <a:xfrm>
            <a:off x="7237412" y="4553904"/>
            <a:ext cx="832977" cy="1481671"/>
            <a:chOff x="4487442" y="4374995"/>
            <a:chExt cx="924933" cy="1481671"/>
          </a:xfrm>
        </p:grpSpPr>
        <p:sp>
          <p:nvSpPr>
            <p:cNvPr id="34" name="Rechteck 33"/>
            <p:cNvSpPr>
              <a:spLocks noChangeArrowheads="1"/>
            </p:cNvSpPr>
            <p:nvPr/>
          </p:nvSpPr>
          <p:spPr bwMode="auto">
            <a:xfrm>
              <a:off x="4487442" y="4374995"/>
              <a:ext cx="924933"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Kraft-Moment-Sensor</a:t>
              </a:r>
            </a:p>
          </p:txBody>
        </p:sp>
        <p:pic>
          <p:nvPicPr>
            <p:cNvPr id="35" name="Grafik 34"/>
            <p:cNvPicPr>
              <a:picLocks noChangeAspect="1"/>
            </p:cNvPicPr>
            <p:nvPr/>
          </p:nvPicPr>
          <p:blipFill>
            <a:blip r:embed="rId6"/>
            <a:stretch>
              <a:fillRect/>
            </a:stretch>
          </p:blipFill>
          <p:spPr>
            <a:xfrm>
              <a:off x="4623038" y="4545076"/>
              <a:ext cx="682186" cy="665466"/>
            </a:xfrm>
            <a:prstGeom prst="rect">
              <a:avLst/>
            </a:prstGeom>
          </p:spPr>
        </p:pic>
      </p:grpSp>
      <p:cxnSp>
        <p:nvCxnSpPr>
          <p:cNvPr id="36" name="Gerade Verbindung mit Pfeil 35"/>
          <p:cNvCxnSpPr>
            <a:stCxn id="18" idx="2"/>
            <a:endCxn id="31" idx="0"/>
          </p:cNvCxnSpPr>
          <p:nvPr/>
        </p:nvCxnSpPr>
        <p:spPr bwMode="auto">
          <a:xfrm flipH="1">
            <a:off x="6723512" y="3813522"/>
            <a:ext cx="1"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cxnSp>
        <p:nvCxnSpPr>
          <p:cNvPr id="37" name="Gerade Verbindung mit Pfeil 36"/>
          <p:cNvCxnSpPr>
            <a:stCxn id="21" idx="2"/>
            <a:endCxn id="34" idx="0"/>
          </p:cNvCxnSpPr>
          <p:nvPr/>
        </p:nvCxnSpPr>
        <p:spPr bwMode="auto">
          <a:xfrm flipH="1">
            <a:off x="7653901" y="3813522"/>
            <a:ext cx="5945"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spTree>
    <p:extLst>
      <p:ext uri="{BB962C8B-B14F-4D97-AF65-F5344CB8AC3E}">
        <p14:creationId xmlns:p14="http://schemas.microsoft.com/office/powerpoint/2010/main" val="13576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01 - Grundlagen">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themeOverride>
</file>

<file path=docProps/app.xml><?xml version="1.0" encoding="utf-8"?>
<Properties xmlns="http://schemas.openxmlformats.org/officeDocument/2006/extended-properties" xmlns:vt="http://schemas.openxmlformats.org/officeDocument/2006/docPropsVTypes">
  <Template/>
  <TotalTime>0</TotalTime>
  <Words>1003</Words>
  <Application>Microsoft Office PowerPoint</Application>
  <PresentationFormat>On-screen Show (4:3)</PresentationFormat>
  <Paragraphs>386</Paragraphs>
  <Slides>35</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Cambria Math</vt:lpstr>
      <vt:lpstr>TUM Neue Helvetica 55 Regular</vt:lpstr>
      <vt:lpstr>Wingdings</vt:lpstr>
      <vt:lpstr>01 - Grundlagen</vt:lpstr>
      <vt:lpstr>Auslegung, Herstellung und Prüfung medizinischer Implantate</vt:lpstr>
      <vt:lpstr>Agenda</vt:lpstr>
      <vt:lpstr>Motivation</vt:lpstr>
      <vt:lpstr>Einachsige Analyse biologischer Materialien durch Zug-Druck-Prüfsysteme </vt:lpstr>
      <vt:lpstr>Mehrachsige Prüfmaschinen</vt:lpstr>
      <vt:lpstr>Grundlagen</vt:lpstr>
      <vt:lpstr>Definition: Regelungstechnik</vt:lpstr>
      <vt:lpstr>Standardregelkreis</vt:lpstr>
      <vt:lpstr>Standardregelkreis in der Biomechanik</vt:lpstr>
      <vt:lpstr>Beispiel einer mechanischen Regelstrecke</vt:lpstr>
      <vt:lpstr>Programmierung</vt:lpstr>
      <vt:lpstr>Regler</vt:lpstr>
      <vt:lpstr>Regelstrecke</vt:lpstr>
      <vt:lpstr>Auslegung</vt:lpstr>
      <vt:lpstr>PowerPoint Presentation</vt:lpstr>
      <vt:lpstr>Roboterregelung</vt:lpstr>
      <vt:lpstr>Direkte Kinematik: </vt:lpstr>
      <vt:lpstr>Gelenkregelung</vt:lpstr>
      <vt:lpstr>Lösung der inversen Kinematik</vt:lpstr>
      <vt:lpstr>Inverse Kinematik mit Driftkompensation</vt:lpstr>
      <vt:lpstr>Compliant (Motion) Control Nachgiebige Bewegungsregelung</vt:lpstr>
      <vt:lpstr>Ausgangssituation</vt:lpstr>
      <vt:lpstr>Regelstrecke</vt:lpstr>
      <vt:lpstr>Übersicht nachgiebiger Regelungsschemata </vt:lpstr>
      <vt:lpstr>Passive Steifigkeitsregelung</vt:lpstr>
      <vt:lpstr>Aktive Steifigkeitsregelung</vt:lpstr>
      <vt:lpstr>Explizite Kraftregelung</vt:lpstr>
      <vt:lpstr>Hybride Parallel-Regelung von Kraft und Position</vt:lpstr>
      <vt:lpstr>Roboter-Regelung</vt:lpstr>
      <vt:lpstr>Messtechnik</vt:lpstr>
      <vt:lpstr>Sensoren</vt:lpstr>
      <vt:lpstr>Kraft und Drehmomentsensor</vt:lpstr>
      <vt:lpstr>Filter</vt:lpstr>
      <vt:lpstr>Vielen Dank für die Aufmerksamkeit</vt:lpstr>
      <vt:lpstr>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Regelungstechnik</dc:title>
  <dc:creator>Peter Foehr</dc:creator>
  <cp:lastModifiedBy>ga46yeg</cp:lastModifiedBy>
  <cp:revision>696</cp:revision>
  <dcterms:created xsi:type="dcterms:W3CDTF">2008-10-13T09:57:43Z</dcterms:created>
  <dcterms:modified xsi:type="dcterms:W3CDTF">2020-01-20T09:25:23Z</dcterms:modified>
</cp:coreProperties>
</file>